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0"/>
  </p:notesMasterIdLst>
  <p:sldIdLst>
    <p:sldId id="256" r:id="rId2"/>
    <p:sldId id="328" r:id="rId3"/>
    <p:sldId id="330" r:id="rId4"/>
    <p:sldId id="321" r:id="rId5"/>
    <p:sldId id="331" r:id="rId6"/>
    <p:sldId id="354" r:id="rId7"/>
    <p:sldId id="333" r:id="rId8"/>
    <p:sldId id="334" r:id="rId9"/>
    <p:sldId id="335" r:id="rId10"/>
    <p:sldId id="336" r:id="rId11"/>
    <p:sldId id="339" r:id="rId12"/>
    <p:sldId id="356" r:id="rId13"/>
    <p:sldId id="357" r:id="rId14"/>
    <p:sldId id="311" r:id="rId15"/>
    <p:sldId id="345" r:id="rId16"/>
    <p:sldId id="358" r:id="rId17"/>
    <p:sldId id="359" r:id="rId18"/>
    <p:sldId id="338" r:id="rId19"/>
    <p:sldId id="349" r:id="rId20"/>
    <p:sldId id="350" r:id="rId21"/>
    <p:sldId id="352" r:id="rId22"/>
    <p:sldId id="337" r:id="rId23"/>
    <p:sldId id="342" r:id="rId24"/>
    <p:sldId id="341" r:id="rId25"/>
    <p:sldId id="340" r:id="rId26"/>
    <p:sldId id="320" r:id="rId27"/>
    <p:sldId id="318" r:id="rId28"/>
    <p:sldId id="279"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Krona One" panose="020B0604020202020204" charset="0"/>
      <p:regular r:id="rId39"/>
    </p:embeddedFont>
    <p:embeddedFont>
      <p:font typeface="Miriam Libre" panose="00000500000000000000" pitchFamily="2" charset="-79"/>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30"/>
          </p14:sldIdLst>
        </p14:section>
        <p14:section name="History" id="{8A84F912-A39D-411F-9D86-037B7B2969CD}">
          <p14:sldIdLst>
            <p14:sldId id="321"/>
            <p14:sldId id="331"/>
            <p14:sldId id="354"/>
            <p14:sldId id="333"/>
            <p14:sldId id="334"/>
            <p14:sldId id="335"/>
            <p14:sldId id="336"/>
            <p14:sldId id="339"/>
            <p14:sldId id="356"/>
            <p14:sldId id="357"/>
          </p14:sldIdLst>
        </p14:section>
        <p14:section name="Architecture" id="{9CEE57BC-BF14-4151-A9B7-529C3495705E}">
          <p14:sldIdLst>
            <p14:sldId id="311"/>
            <p14:sldId id="345"/>
            <p14:sldId id="358"/>
            <p14:sldId id="359"/>
            <p14:sldId id="338"/>
          </p14:sldIdLst>
        </p14:section>
        <p14:section name="Ethereum &amp; Smart Contracts" id="{6225F88D-3FCC-4E9E-8918-CEA4122B214F}">
          <p14:sldIdLst>
            <p14:sldId id="349"/>
            <p14:sldId id="350"/>
            <p14:sldId id="352"/>
          </p14:sldIdLst>
        </p14:section>
        <p14:section name="Blockchain &amp; Society" id="{36EA102D-CAF1-45ED-8A68-12483436D02A}">
          <p14:sldIdLst>
            <p14:sldId id="337"/>
            <p14:sldId id="342"/>
            <p14:sldId id="341"/>
            <p14:sldId id="34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F7"/>
    <a:srgbClr val="00A249"/>
    <a:srgbClr val="185C37"/>
    <a:srgbClr val="A7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4" autoAdjust="0"/>
    <p:restoredTop sz="81434" autoAdjust="0"/>
  </p:normalViewPr>
  <p:slideViewPr>
    <p:cSldViewPr snapToGrid="0">
      <p:cViewPr varScale="1">
        <p:scale>
          <a:sx n="122" d="100"/>
          <a:sy n="122" d="100"/>
        </p:scale>
        <p:origin x="648"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hyland.com/en/platform/product-suite/hyland-credential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hyland.com/en/platform/product-suite/hyland-credentials/higher-educ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2014 was the beginning of what’s known as “</a:t>
            </a:r>
            <a:r>
              <a:rPr lang="en-US" b="1" dirty="0"/>
              <a:t>Blockchain 2.0</a:t>
            </a:r>
            <a:r>
              <a:rPr lang="en-US" dirty="0"/>
              <a:t>” – basically moving beyond the basics of a cryptocurrency</a:t>
            </a:r>
          </a:p>
          <a:p>
            <a:pPr lvl="1"/>
            <a:r>
              <a:rPr lang="en-US" dirty="0"/>
              <a:t>It became more widely available as a technology</a:t>
            </a:r>
          </a:p>
          <a:p>
            <a:pPr lvl="1"/>
            <a:r>
              <a:rPr lang="en-US" dirty="0"/>
              <a:t>There was investment from companies like IBM and Microsoft</a:t>
            </a:r>
          </a:p>
          <a:p>
            <a:pPr lvl="0"/>
            <a:r>
              <a:rPr lang="en-US" dirty="0"/>
              <a:t>Since around then, there have been a lot of new </a:t>
            </a:r>
            <a:r>
              <a:rPr lang="en-US" b="1" dirty="0"/>
              <a:t>cryptocurrencies</a:t>
            </a:r>
            <a:r>
              <a:rPr lang="en-US" dirty="0"/>
              <a:t> (thousands, in fact)</a:t>
            </a:r>
          </a:p>
          <a:p>
            <a:pPr lvl="1"/>
            <a:r>
              <a:rPr lang="en-US" dirty="0"/>
              <a:t>One interesting one is Tether – it’s what’s known as a “</a:t>
            </a:r>
            <a:r>
              <a:rPr lang="en-US" dirty="0" err="1"/>
              <a:t>stablecoin</a:t>
            </a:r>
            <a:r>
              <a:rPr lang="en-US" dirty="0"/>
              <a:t>” – its value is meant to be tied to another currency</a:t>
            </a:r>
          </a:p>
          <a:p>
            <a:pPr lvl="1"/>
            <a:r>
              <a:rPr lang="en-US" dirty="0"/>
              <a:t>And of course, there are </a:t>
            </a:r>
            <a:r>
              <a:rPr lang="en-US" dirty="0" err="1"/>
              <a:t>memecoins</a:t>
            </a:r>
            <a:r>
              <a:rPr lang="en-US" dirty="0"/>
              <a:t> like Dogecoin – which has had some ups and downs</a:t>
            </a:r>
          </a:p>
          <a:p>
            <a:pPr lvl="1"/>
            <a:r>
              <a:rPr lang="en-US" dirty="0"/>
              <a:t>There is also Ether (Ethereum’s cryptocurrency) – the big thing there was that it introduced smart contracts (we’ll talk more about that later)</a:t>
            </a:r>
          </a:p>
          <a:p>
            <a:r>
              <a:rPr lang="en-US" dirty="0"/>
              <a:t>One thing Ethereum does is power </a:t>
            </a:r>
            <a:r>
              <a:rPr lang="en-US" b="1" dirty="0" err="1"/>
              <a:t>Dapps</a:t>
            </a:r>
            <a:endParaRPr lang="en-US" b="1" dirty="0"/>
          </a:p>
          <a:p>
            <a:pPr lvl="1"/>
            <a:r>
              <a:rPr lang="en-US" dirty="0"/>
              <a:t>These are decentralized applications</a:t>
            </a:r>
          </a:p>
          <a:p>
            <a:pPr lvl="1"/>
            <a:r>
              <a:rPr lang="en-US" dirty="0"/>
              <a:t>Instead of back-end code running on a central server, it runs on the blockchain</a:t>
            </a:r>
          </a:p>
          <a:p>
            <a:pPr lvl="1"/>
            <a:r>
              <a:rPr lang="en-US" dirty="0" err="1"/>
              <a:t>Dapps</a:t>
            </a:r>
            <a:r>
              <a:rPr lang="en-US" dirty="0"/>
              <a:t> have features like data integrity due to the immutable nature of the blockchain, privacy/anonymity/security, and built-in payments using Ether (Ethereum’s currency)</a:t>
            </a:r>
          </a:p>
          <a:p>
            <a:pPr lvl="1"/>
            <a:r>
              <a:rPr lang="en-US" dirty="0"/>
              <a:t>They are often things like token swaps, games, and investments</a:t>
            </a:r>
          </a:p>
          <a:p>
            <a:pPr lvl="0"/>
            <a:r>
              <a:rPr lang="en-US" dirty="0"/>
              <a:t>Another technology powered by blockchain is </a:t>
            </a:r>
            <a:r>
              <a:rPr lang="en-US" b="1" dirty="0"/>
              <a:t>NFTs</a:t>
            </a:r>
            <a:endParaRPr lang="en-US" b="1" dirty="0">
              <a:solidFill>
                <a:schemeClr val="tx1"/>
              </a:solidFill>
              <a:latin typeface="Miriam Libre" panose="00000500000000000000" pitchFamily="2" charset="-79"/>
              <a:cs typeface="Miriam Libre" panose="00000500000000000000" pitchFamily="2" charset="-79"/>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Non-fungible tokens – each one is completely unique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It’s a way to basically own something digitally… ex, anyone can buy a Monet print (download a jpeg), but only one person can own the original (have the </a:t>
            </a:r>
            <a:r>
              <a:rPr lang="en-US" dirty="0" err="1">
                <a:solidFill>
                  <a:schemeClr val="tx1"/>
                </a:solidFill>
                <a:latin typeface="Miriam Libre" panose="00000500000000000000" pitchFamily="2" charset="-79"/>
                <a:cs typeface="Miriam Libre" panose="00000500000000000000" pitchFamily="2" charset="-79"/>
              </a:rPr>
              <a:t>nft</a:t>
            </a:r>
            <a:r>
              <a:rPr lang="en-US" dirty="0">
                <a:solidFill>
                  <a:schemeClr val="tx1"/>
                </a:solidFill>
                <a:latin typeface="Miriam Libre" panose="00000500000000000000" pitchFamily="2" charset="-79"/>
                <a:cs typeface="Miriam Libre" panose="00000500000000000000" pitchFamily="2" charset="-79"/>
              </a:rPr>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They are kind of like digital trading cards, but only one exists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Could be used to verify ownership or creatorship of art, music – preventing plagiarism</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Can also be used for scams and just speculative value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One final example here – </a:t>
            </a:r>
            <a:r>
              <a:rPr lang="en-US" b="1" dirty="0">
                <a:solidFill>
                  <a:schemeClr val="tx1"/>
                </a:solidFill>
                <a:latin typeface="Miriam Libre" panose="00000500000000000000" pitchFamily="2" charset="-79"/>
                <a:cs typeface="Miriam Libre" panose="00000500000000000000" pitchFamily="2" charset="-79"/>
              </a:rPr>
              <a:t>Hyland Credentials </a:t>
            </a:r>
            <a:r>
              <a:rPr lang="en-US" dirty="0">
                <a:solidFill>
                  <a:schemeClr val="tx1"/>
                </a:solidFill>
                <a:latin typeface="Miriam Libre" panose="00000500000000000000" pitchFamily="2" charset="-79"/>
                <a:cs typeface="Miriam Libre" panose="00000500000000000000" pitchFamily="2" charset="-79"/>
              </a:rPr>
              <a:t>is Hyland’s blockchain-backed credentialing technology</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The government of Malta is a customer – they used this technology to issue education certificates across the country</a:t>
            </a:r>
            <a:endParaRPr lang="en-US"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Falsifying student transcripts is an issue, and this helps with automation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There are other uses too, like supply chain management, food contamination tracking, and more. This is just scratching the surface!</a:t>
            </a:r>
            <a:endParaRPr lang="en-US" dirty="0"/>
          </a:p>
          <a:p>
            <a:endParaRPr lang="en-US" dirty="0"/>
          </a:p>
          <a:p>
            <a:pPr marL="158750" indent="0">
              <a:buNone/>
            </a:pPr>
            <a:r>
              <a:rPr lang="en-US" dirty="0"/>
              <a:t>https://www.oreilly.com/library/view/blockchain/9781491920480/ch02.html</a:t>
            </a:r>
          </a:p>
          <a:p>
            <a:pPr marL="158750" indent="0">
              <a:buNone/>
            </a:pPr>
            <a:r>
              <a:rPr lang="en-US" sz="1100" b="0" i="0" u="none" strike="noStrike" cap="none" dirty="0">
                <a:solidFill>
                  <a:srgbClr val="000000"/>
                </a:solidFill>
                <a:latin typeface="Arial"/>
                <a:cs typeface="Arial"/>
                <a:sym typeface="Arial"/>
                <a:hlinkClick r:id="rId3">
                  <a:extLst>
                    <a:ext uri="{A12FA001-AC4F-418D-AE19-62706E023703}">
                      <ahyp:hlinkClr xmlns:ahyp="http://schemas.microsoft.com/office/drawing/2018/hyperlinkcolor" val="tx"/>
                    </a:ext>
                  </a:extLst>
                </a:hlinkClick>
              </a:rPr>
              <a:t>https://www.hyland.com/en/platform/product-suite/hyland-credentials/</a:t>
            </a:r>
            <a:r>
              <a:rPr lang="en-US" sz="1100" b="0" i="0" u="none" strike="noStrike" cap="none" dirty="0">
                <a:solidFill>
                  <a:srgbClr val="000000"/>
                </a:solidFill>
                <a:latin typeface="Arial"/>
                <a:cs typeface="Arial"/>
                <a:sym typeface="Arial"/>
                <a:hlinkClick r:id="rId4">
                  <a:extLst>
                    <a:ext uri="{A12FA001-AC4F-418D-AE19-62706E023703}">
                      <ahyp:hlinkClr xmlns:ahyp="http://schemas.microsoft.com/office/drawing/2018/hyperlinkcolor" val="tx"/>
                    </a:ext>
                  </a:extLst>
                </a:hlinkClick>
              </a:rPr>
              <a:t>higher-education</a:t>
            </a:r>
            <a:endParaRPr lang="en-US" sz="11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40560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tx1"/>
                </a:solidFill>
                <a:latin typeface="Miriam Libre" panose="00000500000000000000" pitchFamily="2" charset="-79"/>
                <a:cs typeface="Miriam Libre" panose="00000500000000000000" pitchFamily="2" charset="-79"/>
              </a:rPr>
              <a:t>Now let’s talk a little bit more about some history… this time, the history of the internet</a:t>
            </a:r>
          </a:p>
          <a:p>
            <a:r>
              <a:rPr lang="en-US" dirty="0">
                <a:solidFill>
                  <a:schemeClr val="tx1"/>
                </a:solidFill>
                <a:latin typeface="Miriam Libre" panose="00000500000000000000" pitchFamily="2" charset="-79"/>
                <a:cs typeface="Miriam Libre" panose="00000500000000000000" pitchFamily="2" charset="-79"/>
              </a:rPr>
              <a:t>The internet started with web 1.0 – websites like msn and Yahoo</a:t>
            </a:r>
          </a:p>
          <a:p>
            <a:pPr lvl="1"/>
            <a:r>
              <a:rPr lang="en-US" dirty="0">
                <a:solidFill>
                  <a:schemeClr val="tx1"/>
                </a:solidFill>
                <a:latin typeface="Miriam Libre" panose="00000500000000000000" pitchFamily="2" charset="-79"/>
                <a:cs typeface="Miriam Libre" panose="00000500000000000000" pitchFamily="2" charset="-79"/>
              </a:rPr>
              <a:t>It was “read-only”, meaning most web patrons were simply consumers – they would look at what the “dweebs” had created</a:t>
            </a:r>
          </a:p>
          <a:p>
            <a:pPr lvl="1"/>
            <a:r>
              <a:rPr lang="en-US" dirty="0">
                <a:solidFill>
                  <a:schemeClr val="tx1"/>
                </a:solidFill>
                <a:latin typeface="Miriam Libre" panose="00000500000000000000" pitchFamily="2" charset="-79"/>
                <a:cs typeface="Miriam Libre" panose="00000500000000000000" pitchFamily="2" charset="-79"/>
              </a:rPr>
              <a:t>It was also decentralized, because all the sources of information were scattered and controlled by various parties</a:t>
            </a:r>
          </a:p>
          <a:p>
            <a:pPr lvl="0"/>
            <a:r>
              <a:rPr lang="en-US" dirty="0">
                <a:solidFill>
                  <a:schemeClr val="tx1"/>
                </a:solidFill>
                <a:latin typeface="Miriam Libre" panose="00000500000000000000" pitchFamily="2" charset="-79"/>
                <a:cs typeface="Miriam Libre" panose="00000500000000000000" pitchFamily="2" charset="-79"/>
              </a:rPr>
              <a:t>Here is a picture of what Yahoo used to look like – as a consumer, you would just click on links and dig through content!</a:t>
            </a:r>
          </a:p>
          <a:p>
            <a:endParaRPr lang="en-US" dirty="0">
              <a:solidFill>
                <a:schemeClr val="tx1"/>
              </a:solidFill>
              <a:latin typeface="Miriam Libre" panose="00000500000000000000" pitchFamily="2" charset="-79"/>
              <a:cs typeface="Miriam Libre" panose="00000500000000000000" pitchFamily="2" charset="-79"/>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Miriam Libre" panose="00000500000000000000" pitchFamily="2" charset="-79"/>
                <a:cs typeface="Miriam Libre" panose="00000500000000000000" pitchFamily="2" charset="-79"/>
              </a:rPr>
              <a:t>https://www.martechalliance.com/stories/whats-the-difference-between-web-1.0-web-2.0-and-web-3.0</a:t>
            </a:r>
          </a:p>
          <a:p>
            <a:pPr marL="158750" indent="0">
              <a:buNone/>
            </a:pPr>
            <a:endParaRPr lang="en-US" dirty="0">
              <a:solidFill>
                <a:schemeClr val="tx1"/>
              </a:solidFill>
              <a:latin typeface="Miriam Libre" panose="00000500000000000000" pitchFamily="2" charset="-79"/>
              <a:cs typeface="Miriam Libre" panose="00000500000000000000" pitchFamily="2" charset="-79"/>
            </a:endParaRPr>
          </a:p>
          <a:p>
            <a:endParaRPr lang="en-US" dirty="0"/>
          </a:p>
        </p:txBody>
      </p:sp>
    </p:spTree>
    <p:extLst>
      <p:ext uri="{BB962C8B-B14F-4D97-AF65-F5344CB8AC3E}">
        <p14:creationId xmlns:p14="http://schemas.microsoft.com/office/powerpoint/2010/main" val="3135488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solidFill>
                  <a:schemeClr val="tx1"/>
                </a:solidFill>
                <a:latin typeface="Miriam Libre" panose="00000500000000000000" pitchFamily="2" charset="-79"/>
                <a:cs typeface="Miriam Libre" panose="00000500000000000000" pitchFamily="2" charset="-79"/>
              </a:rPr>
              <a:t>In recent memory, the internet has been in web 2.0 – websites like </a:t>
            </a:r>
            <a:r>
              <a:rPr lang="en-US" dirty="0" err="1">
                <a:solidFill>
                  <a:schemeClr val="tx1"/>
                </a:solidFill>
                <a:latin typeface="Miriam Libre" panose="00000500000000000000" pitchFamily="2" charset="-79"/>
                <a:cs typeface="Miriam Libre" panose="00000500000000000000" pitchFamily="2" charset="-79"/>
              </a:rPr>
              <a:t>facebook</a:t>
            </a:r>
            <a:r>
              <a:rPr lang="en-US" dirty="0">
                <a:solidFill>
                  <a:schemeClr val="tx1"/>
                </a:solidFill>
                <a:latin typeface="Miriam Libre" panose="00000500000000000000" pitchFamily="2" charset="-79"/>
                <a:cs typeface="Miriam Libre" panose="00000500000000000000" pitchFamily="2" charset="-79"/>
              </a:rPr>
              <a:t> and services like </a:t>
            </a:r>
            <a:r>
              <a:rPr lang="en-US" dirty="0" err="1">
                <a:solidFill>
                  <a:schemeClr val="tx1"/>
                </a:solidFill>
                <a:latin typeface="Miriam Libre" panose="00000500000000000000" pitchFamily="2" charset="-79"/>
                <a:cs typeface="Miriam Libre" panose="00000500000000000000" pitchFamily="2" charset="-79"/>
              </a:rPr>
              <a:t>aws</a:t>
            </a:r>
            <a:endParaRPr lang="en-US" dirty="0">
              <a:solidFill>
                <a:schemeClr val="tx1"/>
              </a:solidFill>
              <a:latin typeface="Miriam Libre" panose="00000500000000000000" pitchFamily="2" charset="-79"/>
              <a:cs typeface="Miriam Libre" panose="00000500000000000000" pitchFamily="2" charset="-79"/>
            </a:endParaRPr>
          </a:p>
          <a:p>
            <a:pPr lvl="1"/>
            <a:r>
              <a:rPr lang="en-US" dirty="0">
                <a:solidFill>
                  <a:schemeClr val="tx1"/>
                </a:solidFill>
                <a:latin typeface="Miriam Libre" panose="00000500000000000000" pitchFamily="2" charset="-79"/>
                <a:cs typeface="Miriam Libre" panose="00000500000000000000" pitchFamily="2" charset="-79"/>
              </a:rPr>
              <a:t>Now, the web is “participatory” – anyone can create content, and most of what you view is created by regular old consumers just like you</a:t>
            </a:r>
          </a:p>
          <a:p>
            <a:pPr lvl="1"/>
            <a:r>
              <a:rPr lang="en-US" dirty="0">
                <a:solidFill>
                  <a:schemeClr val="tx1"/>
                </a:solidFill>
                <a:latin typeface="Miriam Libre" panose="00000500000000000000" pitchFamily="2" charset="-79"/>
                <a:cs typeface="Miriam Libre" panose="00000500000000000000" pitchFamily="2" charset="-79"/>
              </a:rPr>
              <a:t>It is also centralized – all of the data pretty much resides in a few key places (like on </a:t>
            </a:r>
            <a:r>
              <a:rPr lang="en-US" dirty="0" err="1">
                <a:solidFill>
                  <a:schemeClr val="tx1"/>
                </a:solidFill>
                <a:latin typeface="Miriam Libre" panose="00000500000000000000" pitchFamily="2" charset="-79"/>
                <a:cs typeface="Miriam Libre" panose="00000500000000000000" pitchFamily="2" charset="-79"/>
              </a:rPr>
              <a:t>facebook’s</a:t>
            </a:r>
            <a:r>
              <a:rPr lang="en-US" dirty="0">
                <a:solidFill>
                  <a:schemeClr val="tx1"/>
                </a:solidFill>
                <a:latin typeface="Miriam Libre" panose="00000500000000000000" pitchFamily="2" charset="-79"/>
                <a:cs typeface="Miriam Libre" panose="00000500000000000000" pitchFamily="2" charset="-79"/>
              </a:rPr>
              <a:t> or </a:t>
            </a:r>
            <a:r>
              <a:rPr lang="en-US" dirty="0" err="1">
                <a:solidFill>
                  <a:schemeClr val="tx1"/>
                </a:solidFill>
                <a:latin typeface="Miriam Libre" panose="00000500000000000000" pitchFamily="2" charset="-79"/>
                <a:cs typeface="Miriam Libre" panose="00000500000000000000" pitchFamily="2" charset="-79"/>
              </a:rPr>
              <a:t>google’s</a:t>
            </a:r>
            <a:r>
              <a:rPr lang="en-US" dirty="0">
                <a:solidFill>
                  <a:schemeClr val="tx1"/>
                </a:solidFill>
                <a:latin typeface="Miriam Libre" panose="00000500000000000000" pitchFamily="2" charset="-79"/>
                <a:cs typeface="Miriam Libre" panose="00000500000000000000" pitchFamily="2" charset="-79"/>
              </a:rPr>
              <a:t> or amazon’s servers)</a:t>
            </a:r>
          </a:p>
        </p:txBody>
      </p:sp>
    </p:spTree>
    <p:extLst>
      <p:ext uri="{BB962C8B-B14F-4D97-AF65-F5344CB8AC3E}">
        <p14:creationId xmlns:p14="http://schemas.microsoft.com/office/powerpoint/2010/main" val="2110268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solidFill>
                  <a:schemeClr val="tx1"/>
                </a:solidFill>
                <a:latin typeface="Miriam Libre" panose="00000500000000000000" pitchFamily="2" charset="-79"/>
                <a:cs typeface="Miriam Libre" panose="00000500000000000000" pitchFamily="2" charset="-79"/>
              </a:rPr>
              <a:t>The next phase is web 3.0 – here, the innovations of blockchain create a new landscape of development</a:t>
            </a:r>
          </a:p>
          <a:p>
            <a:pPr lvl="1"/>
            <a:r>
              <a:rPr lang="en-US" dirty="0">
                <a:solidFill>
                  <a:schemeClr val="tx1"/>
                </a:solidFill>
                <a:latin typeface="Miriam Libre" panose="00000500000000000000" pitchFamily="2" charset="-79"/>
                <a:cs typeface="Miriam Libre" panose="00000500000000000000" pitchFamily="2" charset="-79"/>
              </a:rPr>
              <a:t>No intermediaries are needed, because everything is on the blockchain</a:t>
            </a:r>
          </a:p>
          <a:p>
            <a:pPr lvl="1"/>
            <a:r>
              <a:rPr lang="en-US" dirty="0">
                <a:solidFill>
                  <a:schemeClr val="tx1"/>
                </a:solidFill>
                <a:latin typeface="Miriam Libre" panose="00000500000000000000" pitchFamily="2" charset="-79"/>
                <a:cs typeface="Miriam Libre" panose="00000500000000000000" pitchFamily="2" charset="-79"/>
              </a:rPr>
              <a:t>It is decentralized – no central authority to govern what can and can’t be on the internet – it’s just the people!</a:t>
            </a:r>
          </a:p>
          <a:p>
            <a:r>
              <a:rPr lang="en-US" dirty="0">
                <a:solidFill>
                  <a:schemeClr val="tx1"/>
                </a:solidFill>
                <a:latin typeface="Miriam Libre" panose="00000500000000000000" pitchFamily="2" charset="-79"/>
                <a:cs typeface="Miriam Libre" panose="00000500000000000000" pitchFamily="2" charset="-79"/>
              </a:rPr>
              <a:t>Let’s dive a little deeper into web 3.0 – what are some of its features?</a:t>
            </a:r>
          </a:p>
          <a:p>
            <a:pPr lvl="1"/>
            <a:r>
              <a:rPr lang="en-US" dirty="0">
                <a:solidFill>
                  <a:schemeClr val="tx1"/>
                </a:solidFill>
                <a:latin typeface="Miriam Libre" panose="00000500000000000000" pitchFamily="2" charset="-79"/>
                <a:cs typeface="Miriam Libre" panose="00000500000000000000" pitchFamily="2" charset="-79"/>
              </a:rPr>
              <a:t>Value – built-in commerce based on crypto</a:t>
            </a:r>
          </a:p>
          <a:p>
            <a:pPr lvl="1"/>
            <a:r>
              <a:rPr lang="en-US" dirty="0">
                <a:solidFill>
                  <a:schemeClr val="tx1"/>
                </a:solidFill>
                <a:latin typeface="Miriam Libre" panose="00000500000000000000" pitchFamily="2" charset="-79"/>
                <a:cs typeface="Miriam Libre" panose="00000500000000000000" pitchFamily="2" charset="-79"/>
              </a:rPr>
              <a:t>Identity – one single source of truth for identifying individuals</a:t>
            </a:r>
          </a:p>
          <a:p>
            <a:pPr lvl="1"/>
            <a:r>
              <a:rPr lang="en-US" dirty="0">
                <a:solidFill>
                  <a:schemeClr val="tx1"/>
                </a:solidFill>
                <a:latin typeface="Miriam Libre" panose="00000500000000000000" pitchFamily="2" charset="-79"/>
                <a:cs typeface="Miriam Libre" panose="00000500000000000000" pitchFamily="2" charset="-79"/>
              </a:rPr>
              <a:t>Persistence – because the blockchain is immutable, everything online will persist, and censorship should not be an issue</a:t>
            </a:r>
          </a:p>
          <a:p>
            <a:pPr lvl="1"/>
            <a:r>
              <a:rPr lang="en-US" dirty="0">
                <a:solidFill>
                  <a:schemeClr val="tx1"/>
                </a:solidFill>
                <a:latin typeface="Miriam Libre" panose="00000500000000000000" pitchFamily="2" charset="-79"/>
                <a:cs typeface="Miriam Libre" panose="00000500000000000000" pitchFamily="2" charset="-79"/>
              </a:rPr>
              <a:t>Tech – some technologies that will be involved in this are artificial intelligence, metaverse, decentralized finance, and </a:t>
            </a:r>
            <a:r>
              <a:rPr lang="en-US" dirty="0" err="1">
                <a:solidFill>
                  <a:schemeClr val="tx1"/>
                </a:solidFill>
                <a:latin typeface="Miriam Libre" panose="00000500000000000000" pitchFamily="2" charset="-79"/>
                <a:cs typeface="Miriam Libre" panose="00000500000000000000" pitchFamily="2" charset="-79"/>
              </a:rPr>
              <a:t>nfts</a:t>
            </a:r>
            <a:endParaRPr lang="en-US" dirty="0">
              <a:solidFill>
                <a:schemeClr val="tx1"/>
              </a:solidFill>
              <a:latin typeface="Miriam Libre" panose="00000500000000000000" pitchFamily="2" charset="-79"/>
              <a:cs typeface="Miriam Libre" panose="00000500000000000000" pitchFamily="2" charset="-79"/>
            </a:endParaRPr>
          </a:p>
          <a:p>
            <a:pPr lvl="0"/>
            <a:r>
              <a:rPr lang="en-US" dirty="0">
                <a:solidFill>
                  <a:schemeClr val="tx1"/>
                </a:solidFill>
                <a:latin typeface="Miriam Libre" panose="00000500000000000000" pitchFamily="2" charset="-79"/>
                <a:cs typeface="Miriam Libre" panose="00000500000000000000" pitchFamily="2" charset="-79"/>
              </a:rPr>
              <a:t>One interesting idea from Web 3.0 – you could use blockchain and IoT technology to create a digital identity used to unlock your car!</a:t>
            </a:r>
          </a:p>
          <a:p>
            <a:endParaRPr lang="en-US" dirty="0"/>
          </a:p>
        </p:txBody>
      </p:sp>
    </p:spTree>
    <p:extLst>
      <p:ext uri="{BB962C8B-B14F-4D97-AF65-F5344CB8AC3E}">
        <p14:creationId xmlns:p14="http://schemas.microsoft.com/office/powerpoint/2010/main" val="2360973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talked about the origins of blockchain – let’s get into how the technology actually works.</a:t>
            </a:r>
          </a:p>
        </p:txBody>
      </p:sp>
    </p:spTree>
    <p:extLst>
      <p:ext uri="{BB962C8B-B14F-4D97-AF65-F5344CB8AC3E}">
        <p14:creationId xmlns:p14="http://schemas.microsoft.com/office/powerpoint/2010/main" val="115583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first cover some of the key elements. These concepts are crucial to understanding blockchain.</a:t>
            </a:r>
          </a:p>
          <a:p>
            <a:r>
              <a:rPr lang="en-US" dirty="0"/>
              <a:t>A blockchain is a ledger – put simply, a place to keep track of transactions.</a:t>
            </a:r>
          </a:p>
          <a:p>
            <a:pPr lvl="1"/>
            <a:r>
              <a:rPr lang="en-US" dirty="0"/>
              <a:t>Ledgers have existed since before computers as a way to keep balances on accounts</a:t>
            </a:r>
          </a:p>
          <a:p>
            <a:pPr lvl="1"/>
            <a:r>
              <a:rPr lang="en-US" dirty="0"/>
              <a:t>Blockchain ledgers are:</a:t>
            </a:r>
          </a:p>
          <a:p>
            <a:pPr lvl="2"/>
            <a:r>
              <a:rPr lang="en-US" b="1" dirty="0"/>
              <a:t>immutable</a:t>
            </a:r>
            <a:r>
              <a:rPr lang="en-US" dirty="0"/>
              <a:t> (meaning they stay around forever)</a:t>
            </a:r>
          </a:p>
          <a:p>
            <a:pPr lvl="2"/>
            <a:r>
              <a:rPr lang="en-US" b="1" dirty="0"/>
              <a:t>distributed</a:t>
            </a:r>
            <a:r>
              <a:rPr lang="en-US" b="0" dirty="0"/>
              <a:t> (meaning there are multiple copies)</a:t>
            </a:r>
          </a:p>
          <a:p>
            <a:pPr lvl="2"/>
            <a:r>
              <a:rPr lang="en-US" b="0" dirty="0"/>
              <a:t>secured by </a:t>
            </a:r>
            <a:r>
              <a:rPr lang="en-US" b="1" dirty="0"/>
              <a:t>cryptography</a:t>
            </a:r>
            <a:endParaRPr lang="en-US" dirty="0"/>
          </a:p>
          <a:p>
            <a:r>
              <a:rPr lang="en-US" dirty="0"/>
              <a:t>Transactions are transfers of assets between addresses</a:t>
            </a:r>
          </a:p>
          <a:p>
            <a:pPr lvl="1"/>
            <a:r>
              <a:rPr lang="en-US" dirty="0"/>
              <a:t>Just like when you buy something at a store – that’s a transaction!</a:t>
            </a:r>
          </a:p>
          <a:p>
            <a:pPr lvl="1"/>
            <a:r>
              <a:rPr lang="en-US" dirty="0"/>
              <a:t>At a grocery store, they keep that in their company records. On blockchain, it’s there for all to access</a:t>
            </a:r>
          </a:p>
          <a:p>
            <a:pPr lvl="1"/>
            <a:r>
              <a:rPr lang="en-US" dirty="0"/>
              <a:t>These transactions are stored on blocks</a:t>
            </a:r>
          </a:p>
          <a:p>
            <a:r>
              <a:rPr lang="en-US" dirty="0"/>
              <a:t>Blocks contain groups of transactions</a:t>
            </a:r>
          </a:p>
          <a:p>
            <a:pPr lvl="1"/>
            <a:r>
              <a:rPr lang="en-US" dirty="0"/>
              <a:t>They are chained together, each block storing an identifier for the previous block</a:t>
            </a:r>
          </a:p>
          <a:p>
            <a:pPr lvl="1"/>
            <a:r>
              <a:rPr lang="en-US" dirty="0"/>
              <a:t>They are verified, or </a:t>
            </a:r>
            <a:r>
              <a:rPr lang="en-US" b="1" dirty="0"/>
              <a:t>signed</a:t>
            </a:r>
            <a:r>
              <a:rPr lang="en-US" b="0" dirty="0"/>
              <a:t>, using a cryptographic function to ensure they are secure</a:t>
            </a:r>
          </a:p>
          <a:p>
            <a:pPr lvl="1"/>
            <a:r>
              <a:rPr lang="en-US" b="0" dirty="0"/>
              <a:t>The network keeps track of all the blocks</a:t>
            </a:r>
            <a:endParaRPr lang="en-US" dirty="0"/>
          </a:p>
          <a:p>
            <a:r>
              <a:rPr lang="en-US" dirty="0"/>
              <a:t>The network is distributed, meaning every node (computer) on the network has a copy of the blockchain</a:t>
            </a:r>
          </a:p>
          <a:p>
            <a:pPr lvl="1"/>
            <a:r>
              <a:rPr lang="en-US" dirty="0"/>
              <a:t>These nodes use a consensus algorithm to determine the source of truth</a:t>
            </a:r>
          </a:p>
          <a:p>
            <a:pPr lvl="1"/>
            <a:endParaRPr lang="en-US" dirty="0"/>
          </a:p>
          <a:p>
            <a:pPr marL="158750" indent="0">
              <a:buNone/>
            </a:pPr>
            <a:r>
              <a:rPr lang="en-US" dirty="0"/>
              <a:t>https://www.youtube.com/watch?v=bBC-nXj3Ng4</a:t>
            </a:r>
          </a:p>
          <a:p>
            <a:pPr marL="158750" indent="0">
              <a:buNone/>
            </a:pPr>
            <a:r>
              <a:rPr lang="en-US" dirty="0"/>
              <a:t>https://jis-eurasipjournals.springeropen.com/articles/10.1186/s13635-019-0085-3</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https://consensys.net/knowledge-base/a-blockchain-glossary-for-beginners/</a:t>
            </a:r>
          </a:p>
          <a:p>
            <a:endParaRPr lang="en-US" dirty="0"/>
          </a:p>
        </p:txBody>
      </p:sp>
    </p:spTree>
    <p:extLst>
      <p:ext uri="{BB962C8B-B14F-4D97-AF65-F5344CB8AC3E}">
        <p14:creationId xmlns:p14="http://schemas.microsoft.com/office/powerpoint/2010/main" val="217780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0636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dirty="0"/>
              <a:t>This slide has some nitty-gritty info that can be glossed over – it does inform the interactive activity quite a bit though.</a:t>
            </a:r>
          </a:p>
          <a:p>
            <a:pPr marL="158750" indent="0">
              <a:buNone/>
            </a:pPr>
            <a:endParaRPr lang="en-US" b="0" dirty="0"/>
          </a:p>
          <a:p>
            <a:r>
              <a:rPr lang="en-US" b="1" dirty="0"/>
              <a:t>Ask the students if they’ve heard of cryptocurrency mining</a:t>
            </a:r>
            <a:r>
              <a:rPr lang="en-US" b="0" dirty="0"/>
              <a:t> – do they want to get rich?</a:t>
            </a:r>
          </a:p>
          <a:p>
            <a:pPr lvl="1"/>
            <a:r>
              <a:rPr lang="en-US" b="0" dirty="0"/>
              <a:t>You probably can’t actually get rich without a sizeable investment in computing hardware… let’s talk about why</a:t>
            </a:r>
          </a:p>
          <a:p>
            <a:pPr lvl="0"/>
            <a:r>
              <a:rPr lang="en-US" b="0" dirty="0"/>
              <a:t>A miner is the person who gets the “Block Reward” – basically the person who verifies that a block is legit</a:t>
            </a:r>
          </a:p>
          <a:p>
            <a:pPr lvl="1"/>
            <a:r>
              <a:rPr lang="en-US" b="0" dirty="0"/>
              <a:t>They also often get transaction fees</a:t>
            </a:r>
          </a:p>
          <a:p>
            <a:pPr lvl="0"/>
            <a:r>
              <a:rPr lang="en-US" b="1" dirty="0"/>
              <a:t>Why would someone </a:t>
            </a:r>
            <a:r>
              <a:rPr lang="en-US" b="1" i="1" dirty="0"/>
              <a:t>believe</a:t>
            </a:r>
            <a:r>
              <a:rPr lang="en-US" b="1" dirty="0"/>
              <a:t> a miner when they sign a block?</a:t>
            </a:r>
            <a:endParaRPr lang="en-US" b="0" dirty="0"/>
          </a:p>
          <a:p>
            <a:r>
              <a:rPr lang="en-US" b="0" dirty="0"/>
              <a:t>Proof of Work is one method</a:t>
            </a:r>
          </a:p>
          <a:p>
            <a:pPr lvl="1"/>
            <a:r>
              <a:rPr lang="en-US" b="0" dirty="0"/>
              <a:t>The miner proves that they did a LOT of work – the key is that faking this work would not be worth it… harder to fake than to just do the work itself</a:t>
            </a:r>
          </a:p>
          <a:p>
            <a:pPr lvl="1"/>
            <a:r>
              <a:rPr lang="en-US" b="0" dirty="0"/>
              <a:t>This helps build consensus – the other nodes know they can trust the block, at least tentatively</a:t>
            </a:r>
          </a:p>
          <a:p>
            <a:pPr lvl="0"/>
            <a:r>
              <a:rPr lang="en-US" b="1" dirty="0"/>
              <a:t>So how do they prove they did a bunch of work?</a:t>
            </a:r>
            <a:r>
              <a:rPr lang="en-US" b="0" dirty="0"/>
              <a:t> They are looking for a magic number called a nonce that is VERY hard to find</a:t>
            </a:r>
          </a:p>
          <a:p>
            <a:pPr lvl="1"/>
            <a:r>
              <a:rPr lang="en-US" b="0" dirty="0"/>
              <a:t>This magic number makes the </a:t>
            </a:r>
            <a:r>
              <a:rPr lang="en-US" b="1" dirty="0"/>
              <a:t>block hash</a:t>
            </a:r>
            <a:r>
              <a:rPr lang="en-US" b="0" dirty="0"/>
              <a:t> fit a certain pattern</a:t>
            </a:r>
          </a:p>
          <a:p>
            <a:pPr lvl="0"/>
            <a:r>
              <a:rPr lang="en-US" b="1" dirty="0"/>
              <a:t>What’s a hash?</a:t>
            </a:r>
            <a:r>
              <a:rPr lang="en-US" b="0" dirty="0"/>
              <a:t> This is from cryptography and often used in security</a:t>
            </a:r>
            <a:endParaRPr lang="en-US" b="1" dirty="0"/>
          </a:p>
          <a:p>
            <a:pPr lvl="1"/>
            <a:r>
              <a:rPr lang="en-US" b="0" dirty="0"/>
              <a:t>This function takes some data (e.g., blockchain block) and outputs a string of letters and numbers called a hash</a:t>
            </a:r>
          </a:p>
          <a:p>
            <a:pPr lvl="2"/>
            <a:r>
              <a:rPr lang="en-US" b="0" i="1" dirty="0"/>
              <a:t>It looks random – but it’s not! The hash is always the same for a given input</a:t>
            </a:r>
          </a:p>
          <a:p>
            <a:pPr lvl="1"/>
            <a:r>
              <a:rPr lang="en-US" b="0" dirty="0"/>
              <a:t>The hash has to fall under a specific pattern – for example, in bitcoin, it has to start with a bunch of 0s</a:t>
            </a:r>
          </a:p>
          <a:p>
            <a:pPr lvl="1"/>
            <a:r>
              <a:rPr lang="en-US" b="0" dirty="0"/>
              <a:t>For this to happen randomly would be a 1 in 75 sextillion chance – but it’s easy to verify a correct hash for the block</a:t>
            </a:r>
          </a:p>
          <a:p>
            <a:pPr lvl="0"/>
            <a:r>
              <a:rPr lang="en-US" b="1" dirty="0"/>
              <a:t>It’s okay if this doesn’t make a lot of sense yet – let’s get into the interactive demo</a:t>
            </a:r>
          </a:p>
          <a:p>
            <a:pPr marL="158750" lvl="0" indent="0">
              <a:buNone/>
            </a:pPr>
            <a:endParaRPr lang="en-US" b="1" dirty="0"/>
          </a:p>
          <a:p>
            <a:pPr marL="158750" indent="0">
              <a:buNone/>
            </a:pPr>
            <a:r>
              <a:rPr lang="en-US" dirty="0"/>
              <a:t>https://bitcoin.stackexchange.com/questions/1781/nonce-size-will-it-always-be-big-enough</a:t>
            </a:r>
          </a:p>
          <a:p>
            <a:pPr marL="158750" indent="0">
              <a:buNone/>
            </a:pPr>
            <a:r>
              <a:rPr lang="en-US" dirty="0"/>
              <a:t>Difficulty: https://bitcoin.stackexchange.com/questions/16687/solo-mining-just-for-luck-realistic</a:t>
            </a:r>
            <a:endParaRPr lang="en-US" b="0" dirty="0"/>
          </a:p>
        </p:txBody>
      </p:sp>
    </p:spTree>
    <p:extLst>
      <p:ext uri="{BB962C8B-B14F-4D97-AF65-F5344CB8AC3E}">
        <p14:creationId xmlns:p14="http://schemas.microsoft.com/office/powerpoint/2010/main" val="82513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Briefly walk through the different parts of this demonstration, and have the students play with the interactive tool as well. There is a video walking through it on the main page, but don’t show that during the presentation. The different demos are available from the top right menu.</a:t>
            </a:r>
          </a:p>
          <a:p>
            <a:r>
              <a:rPr lang="en-US" b="1" dirty="0"/>
              <a:t>Hash</a:t>
            </a:r>
            <a:r>
              <a:rPr lang="en-US" b="0" dirty="0"/>
              <a:t>: Enter any data, and it will create a random-looking string – that’s the </a:t>
            </a:r>
            <a:r>
              <a:rPr lang="en-US" b="1" dirty="0"/>
              <a:t>hash</a:t>
            </a:r>
            <a:r>
              <a:rPr lang="en-US" b="0" dirty="0"/>
              <a:t>. Note that it’s the same for every message the same time – but drastically different with small changes</a:t>
            </a:r>
          </a:p>
          <a:p>
            <a:r>
              <a:rPr lang="en-US" b="1" dirty="0"/>
              <a:t>Block</a:t>
            </a:r>
            <a:r>
              <a:rPr lang="en-US" b="0" dirty="0"/>
              <a:t>: Now, there’s some extra things:</a:t>
            </a:r>
          </a:p>
          <a:p>
            <a:pPr lvl="1"/>
            <a:r>
              <a:rPr lang="en-US" b="0" dirty="0"/>
              <a:t>Block number – don’t need to modify that</a:t>
            </a:r>
          </a:p>
          <a:p>
            <a:pPr lvl="1"/>
            <a:r>
              <a:rPr lang="en-US" b="0" dirty="0"/>
              <a:t>Nonce – this is the magic number that makes the hash work</a:t>
            </a:r>
          </a:p>
          <a:p>
            <a:pPr lvl="1"/>
            <a:r>
              <a:rPr lang="en-US" b="0" dirty="0"/>
              <a:t>Mine – this button will find the appropriate Nonce for the data</a:t>
            </a:r>
          </a:p>
          <a:p>
            <a:pPr lvl="1"/>
            <a:r>
              <a:rPr lang="en-US" b="0" i="1" dirty="0"/>
              <a:t>Change the data, see it turn red when the hash changes, press the mine button, see it turn green when the hash changes</a:t>
            </a:r>
            <a:endParaRPr lang="en-US" b="0" i="0" u="none" dirty="0"/>
          </a:p>
          <a:p>
            <a:r>
              <a:rPr lang="en-US" b="1" dirty="0"/>
              <a:t>Blockchain</a:t>
            </a:r>
            <a:r>
              <a:rPr lang="en-US" b="0" dirty="0"/>
              <a:t>: Now, with multiple blocks, each one keeps track of the previous hash</a:t>
            </a:r>
          </a:p>
          <a:p>
            <a:pPr lvl="1"/>
            <a:r>
              <a:rPr lang="en-US" b="0" dirty="0"/>
              <a:t>Changing one way back will invalidate the whole blockchain – this leads to the immutability</a:t>
            </a:r>
          </a:p>
          <a:p>
            <a:pPr lvl="0"/>
            <a:r>
              <a:rPr lang="en-US" b="1" dirty="0"/>
              <a:t>Distributed</a:t>
            </a:r>
            <a:r>
              <a:rPr lang="en-US" b="0" dirty="0"/>
              <a:t>: imagine hundreds of these – all mostly the same – it should be fairly easy to catch any one node trying to go and mess with anything</a:t>
            </a:r>
          </a:p>
          <a:p>
            <a:pPr lvl="1"/>
            <a:r>
              <a:rPr lang="en-US" b="0" dirty="0"/>
              <a:t>A 51% attack, where 51% of the network teams up to steal stuff, is possible – but unlikely</a:t>
            </a:r>
          </a:p>
          <a:p>
            <a:pPr lvl="0"/>
            <a:r>
              <a:rPr lang="en-US" b="1" dirty="0"/>
              <a:t>Tokens</a:t>
            </a:r>
            <a:r>
              <a:rPr lang="en-US" b="0" dirty="0"/>
              <a:t>: Bringing it back to the currency idea – instead of tracking arbitrary data, now the blocks store </a:t>
            </a:r>
            <a:r>
              <a:rPr lang="en-US" b="1" dirty="0"/>
              <a:t>transactions</a:t>
            </a:r>
          </a:p>
          <a:p>
            <a:r>
              <a:rPr lang="en-US" b="1" dirty="0"/>
              <a:t>Coinbase</a:t>
            </a:r>
            <a:r>
              <a:rPr lang="en-US" b="0" dirty="0"/>
              <a:t>: This is where the block reward comes in – miners generate </a:t>
            </a:r>
            <a:r>
              <a:rPr lang="en-US" b="0" i="1" dirty="0"/>
              <a:t>entirely new</a:t>
            </a:r>
            <a:r>
              <a:rPr lang="en-US" b="0" i="0" dirty="0"/>
              <a:t> currency when they create blocks</a:t>
            </a:r>
          </a:p>
          <a:p>
            <a:pPr lvl="1"/>
            <a:r>
              <a:rPr lang="en-US" b="0" i="0" dirty="0"/>
              <a:t>This is the only place currency is generated – all other exchanges are simply trading coins that have been created already</a:t>
            </a:r>
          </a:p>
          <a:p>
            <a:pPr lvl="1"/>
            <a:r>
              <a:rPr lang="en-US" b="0" i="0" dirty="0"/>
              <a:t>Note that no transactions can take place that overdraw anyone’s balance – the only way to spend coin is to have it first</a:t>
            </a:r>
            <a:endParaRPr lang="en-US" b="1" dirty="0"/>
          </a:p>
          <a:p>
            <a:r>
              <a:rPr lang="en-US" dirty="0"/>
              <a:t>Encourage students to watch the videos and play around with the tool later – there is also a part 2</a:t>
            </a:r>
            <a:endParaRPr lang="en-US"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3103411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Ethereum for a bit. It’s similar to Bitcoin in some ways, but there is one key difference in its design.</a:t>
            </a:r>
          </a:p>
          <a:p>
            <a:r>
              <a:rPr lang="en-US" dirty="0"/>
              <a:t>So what is Ethereum? It’s an open-source blockchain</a:t>
            </a:r>
          </a:p>
          <a:p>
            <a:r>
              <a:rPr lang="en-US" dirty="0"/>
              <a:t>It’s currency is called Ether, also ETH or its symbol here</a:t>
            </a:r>
          </a:p>
          <a:p>
            <a:r>
              <a:rPr lang="en-US" dirty="0"/>
              <a:t>The difference is that it goes beyond cryptocurrency… it is fully programmable</a:t>
            </a:r>
          </a:p>
          <a:p>
            <a:r>
              <a:rPr lang="en-US" dirty="0"/>
              <a:t>Developers can build on top of it and make </a:t>
            </a:r>
            <a:r>
              <a:rPr lang="en-US" dirty="0" err="1"/>
              <a:t>dapps</a:t>
            </a:r>
            <a:r>
              <a:rPr lang="en-US" dirty="0"/>
              <a:t>. Things like…</a:t>
            </a:r>
          </a:p>
          <a:p>
            <a:r>
              <a:rPr lang="en-US" dirty="0"/>
              <a:t>Decentralized Finance applications</a:t>
            </a:r>
          </a:p>
          <a:p>
            <a:r>
              <a:rPr lang="en-US" dirty="0"/>
              <a:t>NFT applications – the metaverse, token swaps, and more</a:t>
            </a:r>
          </a:p>
          <a:p>
            <a:r>
              <a:rPr lang="en-US" dirty="0"/>
              <a:t>There are also games like </a:t>
            </a:r>
            <a:r>
              <a:rPr lang="en-US" dirty="0" err="1"/>
              <a:t>CryptoKitties</a:t>
            </a:r>
            <a:endParaRPr lang="en-US" dirty="0"/>
          </a:p>
        </p:txBody>
      </p:sp>
    </p:spTree>
    <p:extLst>
      <p:ext uri="{BB962C8B-B14F-4D97-AF65-F5344CB8AC3E}">
        <p14:creationId xmlns:p14="http://schemas.microsoft.com/office/powerpoint/2010/main" val="385955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Poll the room to see how many students have heard of blockchain, bitcoin, cryptocurrency, NFTs</a:t>
            </a:r>
          </a:p>
          <a:p>
            <a:pPr lvl="1"/>
            <a:r>
              <a:rPr lang="en-US" dirty="0"/>
              <a:t>Ask the students if they know what these things are</a:t>
            </a:r>
          </a:p>
          <a:p>
            <a:pPr lvl="1"/>
            <a:endParaRPr lang="en-US" dirty="0"/>
          </a:p>
          <a:p>
            <a:pPr lvl="0"/>
            <a:r>
              <a:rPr lang="en-US" dirty="0"/>
              <a:t>Bitcoin is a Cryptocurrency – you might have heard about it as an investment.</a:t>
            </a:r>
          </a:p>
          <a:p>
            <a:pPr lvl="0"/>
            <a:r>
              <a:rPr lang="en-US" dirty="0"/>
              <a:t>Ask if students recognize this </a:t>
            </a:r>
            <a:r>
              <a:rPr lang="en-US" dirty="0" err="1"/>
              <a:t>shiba</a:t>
            </a:r>
            <a:r>
              <a:rPr lang="en-US" dirty="0"/>
              <a:t> </a:t>
            </a:r>
            <a:r>
              <a:rPr lang="en-US" dirty="0" err="1"/>
              <a:t>inu</a:t>
            </a:r>
            <a:r>
              <a:rPr lang="en-US" dirty="0"/>
              <a:t> – it’s the mascot of a </a:t>
            </a:r>
            <a:r>
              <a:rPr lang="en-US" dirty="0" err="1"/>
              <a:t>memecoin</a:t>
            </a:r>
            <a:r>
              <a:rPr lang="en-US" dirty="0"/>
              <a:t> called Dogecoin.</a:t>
            </a:r>
          </a:p>
          <a:p>
            <a:pPr lvl="0"/>
            <a:r>
              <a:rPr lang="en-US" dirty="0"/>
              <a:t>Does anyone know where the Lakers play? They used to play at the Staples Center, but the name recently changed to crypto.com.</a:t>
            </a:r>
          </a:p>
          <a:p>
            <a:pPr lvl="0"/>
            <a:r>
              <a:rPr lang="en-US" dirty="0"/>
              <a:t>You may have seen the Matt Damon super bowl ad for the same company – it’s a Cryptocurrency exchange.</a:t>
            </a:r>
          </a:p>
          <a:p>
            <a:r>
              <a:rPr lang="en-US" dirty="0"/>
              <a:t>Maybe you’ve seen this FTX ad featuring Steph Curry – or maybe you recognize the ice sculpture he’s building (Bored Ape Yacht Club NFTs)</a:t>
            </a:r>
          </a:p>
          <a:p>
            <a:r>
              <a:rPr lang="en-US" dirty="0"/>
              <a:t>You may have seen pictures like this pixelated person – they are NFTs, basically digital assets than can be owned and traded.</a:t>
            </a:r>
          </a:p>
          <a:p>
            <a:pPr lvl="0"/>
            <a:r>
              <a:rPr lang="en-US" dirty="0"/>
              <a:t>Another example of NFTs is NBA Top Shot – basically virtual trading cards</a:t>
            </a:r>
          </a:p>
        </p:txBody>
      </p:sp>
    </p:spTree>
    <p:extLst>
      <p:ext uri="{BB962C8B-B14F-4D97-AF65-F5344CB8AC3E}">
        <p14:creationId xmlns:p14="http://schemas.microsoft.com/office/powerpoint/2010/main" val="3796144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what contracts are</a:t>
            </a:r>
            <a:r>
              <a:rPr lang="en-US" b="0" dirty="0"/>
              <a:t> – simply put, contracts are </a:t>
            </a:r>
            <a:r>
              <a:rPr lang="en-US" b="0" i="1" dirty="0"/>
              <a:t>agreements</a:t>
            </a:r>
            <a:r>
              <a:rPr lang="en-US" b="0" i="0" dirty="0"/>
              <a:t> between two parties – intended to be enforceable by law</a:t>
            </a:r>
          </a:p>
          <a:p>
            <a:r>
              <a:rPr lang="en-US" b="0" i="1" dirty="0"/>
              <a:t>Smart contracts</a:t>
            </a:r>
            <a:r>
              <a:rPr lang="en-US" b="0" i="0" dirty="0"/>
              <a:t> are a little different – they are </a:t>
            </a:r>
            <a:r>
              <a:rPr lang="en-US" b="0" i="1" dirty="0"/>
              <a:t>programs</a:t>
            </a:r>
            <a:r>
              <a:rPr lang="en-US" b="0" i="0" dirty="0"/>
              <a:t> that run on blockchain.</a:t>
            </a:r>
          </a:p>
          <a:p>
            <a:r>
              <a:rPr lang="en-US" b="0" i="0" dirty="0"/>
              <a:t>The execute automatically</a:t>
            </a:r>
          </a:p>
          <a:p>
            <a:pPr lvl="0"/>
            <a:r>
              <a:rPr lang="en-US" b="0" i="0" dirty="0"/>
              <a:t>Kind of like when you put a coin in a vending machine and receive a snack</a:t>
            </a:r>
          </a:p>
          <a:p>
            <a:pPr lvl="0"/>
            <a:r>
              <a:rPr lang="en-US" b="0" i="0" dirty="0"/>
              <a:t>The key is that they are predictable (anyone can see the code), unambiguous (same result every time), and cheap (no mental transactions or time loss). All of these things are different from normal contracts in law!</a:t>
            </a:r>
          </a:p>
          <a:p>
            <a:pPr lvl="0"/>
            <a:r>
              <a:rPr lang="en-US" b="0" i="1" dirty="0"/>
              <a:t>Solidity</a:t>
            </a:r>
            <a:r>
              <a:rPr lang="en-US" b="0" i="0" dirty="0"/>
              <a:t> is the programming language Ethereum developers use to write smart contracts</a:t>
            </a:r>
          </a:p>
          <a:p>
            <a:pPr lvl="1"/>
            <a:r>
              <a:rPr lang="en-US" b="0" i="0" dirty="0"/>
              <a:t>It’s very similar to JavaScript</a:t>
            </a:r>
          </a:p>
          <a:p>
            <a:pPr lvl="0"/>
            <a:r>
              <a:rPr lang="en-US" b="0" i="0" dirty="0"/>
              <a:t>In the world of Ethereum, every transaction on the blockchain (aka every execution of a smart contract) costs gas – these are small ETH fees for running anything</a:t>
            </a:r>
          </a:p>
          <a:p>
            <a:pPr lvl="1"/>
            <a:r>
              <a:rPr lang="en-US" b="0" i="0" dirty="0"/>
              <a:t>Still much cheaper than hiring a lawyer to execute your contract for you!</a:t>
            </a:r>
          </a:p>
        </p:txBody>
      </p:sp>
    </p:spTree>
    <p:extLst>
      <p:ext uri="{BB962C8B-B14F-4D97-AF65-F5344CB8AC3E}">
        <p14:creationId xmlns:p14="http://schemas.microsoft.com/office/powerpoint/2010/main" val="1049068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some controversies surrounding blockchain – how has the technology impacted society?</a:t>
            </a:r>
          </a:p>
        </p:txBody>
      </p:sp>
    </p:spTree>
    <p:extLst>
      <p:ext uri="{BB962C8B-B14F-4D97-AF65-F5344CB8AC3E}">
        <p14:creationId xmlns:p14="http://schemas.microsoft.com/office/powerpoint/2010/main" val="739025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b="1" dirty="0"/>
              <a:t>Ask the students if they are aware of any crimes that have happened because of blockchain</a:t>
            </a:r>
            <a:r>
              <a:rPr lang="en-US" b="0" dirty="0"/>
              <a:t> – there are some</a:t>
            </a:r>
          </a:p>
          <a:p>
            <a:pPr marL="457200" indent="-298450"/>
            <a:r>
              <a:rPr lang="en-US" b="0" dirty="0"/>
              <a:t>Start with a </a:t>
            </a:r>
            <a:r>
              <a:rPr lang="en-US" b="1" dirty="0"/>
              <a:t>51% attack</a:t>
            </a:r>
            <a:r>
              <a:rPr lang="en-US" b="0" dirty="0"/>
              <a:t> – if an organization could get control of 51% of the mining capabilities of a cryptocurrency, they could control it completely</a:t>
            </a:r>
          </a:p>
          <a:p>
            <a:pPr marL="914400" lvl="1" indent="-298450"/>
            <a:r>
              <a:rPr lang="en-US" b="0" dirty="0"/>
              <a:t>It is very unlikely for this to happen in Bitcoin or Ethereum because it would require SO MUCH POWER</a:t>
            </a:r>
          </a:p>
          <a:p>
            <a:pPr marL="914400" lvl="1" indent="-298450"/>
            <a:r>
              <a:rPr lang="en-US" b="0" dirty="0"/>
              <a:t>It can happen on smaller cryptocurrencies though</a:t>
            </a:r>
          </a:p>
          <a:p>
            <a:pPr marL="457200" lvl="0" indent="-298450"/>
            <a:r>
              <a:rPr lang="en-US" b="0" dirty="0"/>
              <a:t>Another thing that can happen is a </a:t>
            </a:r>
            <a:r>
              <a:rPr lang="en-US" b="1" dirty="0"/>
              <a:t>rug pull</a:t>
            </a:r>
            <a:r>
              <a:rPr lang="en-US" b="0" dirty="0"/>
              <a:t> – when someone hypes up digital assets, like NFTS, gets people to spend money on them, and then the value goes way down</a:t>
            </a:r>
          </a:p>
          <a:p>
            <a:pPr marL="914400" lvl="1" indent="-298450"/>
            <a:r>
              <a:rPr lang="en-US" b="0" dirty="0"/>
              <a:t>This happened with NBA player De’Aaron Fox (aka </a:t>
            </a:r>
            <a:r>
              <a:rPr lang="en-US" b="0" dirty="0" err="1"/>
              <a:t>swipa</a:t>
            </a:r>
            <a:r>
              <a:rPr lang="en-US" b="0" dirty="0"/>
              <a:t> the fox) – he promised big things, made </a:t>
            </a:r>
            <a:r>
              <a:rPr lang="en-US" b="0" i="1" dirty="0"/>
              <a:t>1.5 million dollars</a:t>
            </a:r>
            <a:r>
              <a:rPr lang="en-US" b="0" i="0" dirty="0"/>
              <a:t>, and then swiped it all</a:t>
            </a:r>
          </a:p>
          <a:p>
            <a:pPr marL="457200" lvl="0" indent="-298450"/>
            <a:r>
              <a:rPr lang="en-US" b="0" i="0" dirty="0"/>
              <a:t>Another thing that can happen is a </a:t>
            </a:r>
            <a:r>
              <a:rPr lang="en-US" b="1" i="0" dirty="0"/>
              <a:t>phishing attack</a:t>
            </a:r>
            <a:r>
              <a:rPr lang="en-US" b="0" i="0" dirty="0"/>
              <a:t> – a lot of members of the bored ape yacht club have fallen victim to this</a:t>
            </a:r>
          </a:p>
          <a:p>
            <a:pPr marL="914400" lvl="1" indent="-298450"/>
            <a:r>
              <a:rPr lang="en-US" b="0" i="0" dirty="0"/>
              <a:t>Basically, they lost “hundreds of thousands of dollars” worth of NFTs after someone hacked their Discord and posted fake links, getting them to enter their credentials</a:t>
            </a:r>
          </a:p>
          <a:p>
            <a:pPr marL="457200" lvl="0" indent="-298450"/>
            <a:r>
              <a:rPr lang="en-US" b="1" i="0" dirty="0"/>
              <a:t>Ask the students how the think anonymity impacts the transactions on blockchains</a:t>
            </a:r>
          </a:p>
          <a:p>
            <a:pPr marL="457200" lvl="0" indent="-298450"/>
            <a:r>
              <a:rPr lang="en-US" b="0" i="0" dirty="0"/>
              <a:t>There is a decent amount of illegal activity – In 2021, about 14 billion dollars were sent to illicit addresses</a:t>
            </a:r>
            <a:endParaRPr lang="en-US" b="0" dirty="0"/>
          </a:p>
          <a:p>
            <a:pPr marL="914400" lvl="1" indent="-298450"/>
            <a:r>
              <a:rPr lang="en-US" b="0" dirty="0"/>
              <a:t>The anonymity also makes it very difficult to catch criminals or hackers – no one even knows who founded Bitcoin, how can they find out who stole some money on it?</a:t>
            </a:r>
          </a:p>
          <a:p>
            <a:pPr marL="457200" lvl="0" indent="-298450"/>
            <a:r>
              <a:rPr lang="en-US" b="0" dirty="0"/>
              <a:t>On the flip side, everything on the blockchain is transparent and auditable</a:t>
            </a:r>
          </a:p>
          <a:p>
            <a:pPr marL="914400" lvl="1" indent="-298450"/>
            <a:r>
              <a:rPr lang="en-US" b="0" dirty="0"/>
              <a:t>It is always possible to track assets – and all transactions can be traced (by address)</a:t>
            </a:r>
          </a:p>
          <a:p>
            <a:pPr marL="457200" lvl="0" indent="-298450"/>
            <a:r>
              <a:rPr lang="en-US" b="0" dirty="0"/>
              <a:t>In one instance, the US DOJ was able to track the group that stole money from Colonial Pipeline in a ransomware attack – they actually found their private key and hacked them back</a:t>
            </a:r>
            <a:endParaRPr lang="en-US" b="1" dirty="0"/>
          </a:p>
          <a:p>
            <a:pPr marL="158750" indent="0">
              <a:buNone/>
            </a:pPr>
            <a:endParaRPr lang="en-US" dirty="0"/>
          </a:p>
          <a:p>
            <a:pPr marL="158750" indent="0">
              <a:buNone/>
            </a:pPr>
            <a:r>
              <a:rPr lang="en-US" dirty="0"/>
              <a:t>https://www.investopedia.com/terms/1/51-attack.asp</a:t>
            </a:r>
          </a:p>
          <a:p>
            <a:pPr marL="158750" indent="0">
              <a:buNone/>
            </a:pPr>
            <a:r>
              <a:rPr lang="en-US" dirty="0"/>
              <a:t>https://www.sbnation.com/nba/2022/2/25/22950186/deaaron-fox-defraud-nft-swipathefox-nba-kings</a:t>
            </a:r>
          </a:p>
          <a:p>
            <a:pPr marL="158750" indent="0">
              <a:buNone/>
            </a:pPr>
            <a:r>
              <a:rPr lang="en-US" dirty="0"/>
              <a:t>https://www.coindesk.com/tech/2022/04/25/at-least-13m-in-nfts-stolen-after-bored-ape-yacht-club-instagram-discord-hacked/</a:t>
            </a:r>
          </a:p>
          <a:p>
            <a:pPr marL="158750" indent="0">
              <a:buNone/>
            </a:pPr>
            <a:r>
              <a:rPr lang="en-US" dirty="0"/>
              <a:t>https://blog.chainalysis.com/reports/2022-crypto-crime-report-introduction/</a:t>
            </a:r>
          </a:p>
          <a:p>
            <a:pPr marL="158750" indent="0">
              <a:buNone/>
            </a:pPr>
            <a:r>
              <a:rPr lang="en-US" dirty="0"/>
              <a:t>https://www.npr.org/2021/06/08/1004223000/how-a-new-team-of-feds-hacked-the-hackers-and-got-colonial-pipelines-bitcoin-bac</a:t>
            </a:r>
          </a:p>
        </p:txBody>
      </p:sp>
    </p:spTree>
    <p:extLst>
      <p:ext uri="{BB962C8B-B14F-4D97-AF65-F5344CB8AC3E}">
        <p14:creationId xmlns:p14="http://schemas.microsoft.com/office/powerpoint/2010/main" val="1956972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Bitcoin’s price plummeted when Elon Musk announced that Tesla would no longer accept it for purchases because of its negative impact on the environment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Mozilla stopped taking donations for the same reason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So how impactful is Bitcoin, really? Well, it consumes almost </a:t>
            </a:r>
            <a:r>
              <a:rPr lang="en-US" b="1" dirty="0"/>
              <a:t>120 </a:t>
            </a:r>
            <a:r>
              <a:rPr lang="en-US" b="1" dirty="0" err="1"/>
              <a:t>TerraWatt</a:t>
            </a:r>
            <a:r>
              <a:rPr lang="en-US" b="1" dirty="0"/>
              <a:t> hours per year</a:t>
            </a:r>
            <a:endParaRPr lang="en-US" b="0"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dirty="0"/>
              <a:t>That’s about the same amount of energy as a small country like Sweden. All of Sweden!</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However… while this energy consumption </a:t>
            </a:r>
            <a:r>
              <a:rPr lang="en-US" i="1" dirty="0"/>
              <a:t>is</a:t>
            </a:r>
            <a:r>
              <a:rPr lang="en-US" i="0" dirty="0"/>
              <a:t> bad for the environment, the real issue is how we </a:t>
            </a:r>
            <a:r>
              <a:rPr lang="en-US" i="1" dirty="0"/>
              <a:t>get</a:t>
            </a:r>
            <a:r>
              <a:rPr lang="en-US" i="0" dirty="0"/>
              <a:t> that energy. Carbon emissions happen at that point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i="0" dirty="0"/>
              <a:t>There are efforts to improve this – for example, some companies are using renewable energy (like Texas solar plants) to mine crypto</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dirty="0">
                <a:solidFill>
                  <a:schemeClr val="tx1"/>
                </a:solidFill>
                <a:latin typeface="Miriam Libre" panose="00000500000000000000" pitchFamily="2" charset="-79"/>
                <a:cs typeface="Miriam Libre" panose="00000500000000000000" pitchFamily="2" charset="-79"/>
              </a:rPr>
              <a:t>One idea is to monetize the excess energy on a network, sell bitcoin to monetize creation of the electrical grid. Turn off mining when the network needs the energy. Normalize the network load</a:t>
            </a:r>
            <a:endParaRPr lang="en-US" i="0"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i="0" dirty="0"/>
              <a:t>There are also technological changes that can take place – like using different consensus algorithms. For example, Ethereum is moving from proof-of-work to proof-of-stake – this will require much less computational intensity, and therefore less energy</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https://fortune.com/2021/05/12/bitcoin-plunges-elon-musk-tesla-car-purchases/</a:t>
            </a:r>
          </a:p>
          <a:p>
            <a:pPr marL="158750" indent="0">
              <a:buNone/>
            </a:pPr>
            <a:r>
              <a:rPr lang="en-US" dirty="0"/>
              <a:t>https://techcrunch.com/2022/01/06/mozilla-foundation-crypto</a:t>
            </a:r>
          </a:p>
          <a:p>
            <a:pPr marL="158750" indent="0">
              <a:buNone/>
            </a:pPr>
            <a:r>
              <a:rPr lang="en-US" dirty="0"/>
              <a:t>https://hbr.org/2021/05/how-much-energy-does-bitcoin-actually-consume</a:t>
            </a:r>
          </a:p>
          <a:p>
            <a:pPr marL="158750" indent="0">
              <a:buNone/>
            </a:pPr>
            <a:r>
              <a:rPr lang="en-US" dirty="0"/>
              <a:t>https://tech.hindustantimes.com/tech/news/bitcoin-mining-in-texas-crypto-miners-turn-to-solar-power-71649478516327.html</a:t>
            </a:r>
          </a:p>
          <a:p>
            <a:pPr marL="158750" indent="0">
              <a:buNone/>
            </a:pPr>
            <a:r>
              <a:rPr lang="en-US" dirty="0"/>
              <a:t>https://ethereum.org/en/energy-consumption/</a:t>
            </a:r>
          </a:p>
        </p:txBody>
      </p:sp>
    </p:spTree>
    <p:extLst>
      <p:ext uri="{BB962C8B-B14F-4D97-AF65-F5344CB8AC3E}">
        <p14:creationId xmlns:p14="http://schemas.microsoft.com/office/powerpoint/2010/main" val="2143199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solidFill>
                  <a:schemeClr val="tx1"/>
                </a:solidFill>
                <a:latin typeface="Miriam Libre" panose="00000500000000000000" pitchFamily="2" charset="-79"/>
                <a:cs typeface="Miriam Libre" panose="00000500000000000000" pitchFamily="2" charset="-79"/>
              </a:rPr>
              <a:t>Show the students this tweet about investing</a:t>
            </a:r>
          </a:p>
          <a:p>
            <a:pPr marL="457200" indent="-298450"/>
            <a:r>
              <a:rPr lang="en-US" b="1" dirty="0">
                <a:solidFill>
                  <a:schemeClr val="tx1"/>
                </a:solidFill>
                <a:latin typeface="Miriam Libre" panose="00000500000000000000" pitchFamily="2" charset="-79"/>
                <a:cs typeface="Miriam Libre" panose="00000500000000000000" pitchFamily="2" charset="-79"/>
              </a:rPr>
              <a:t>Ask them if they know what volatility is</a:t>
            </a:r>
            <a:r>
              <a:rPr lang="en-US" b="0" dirty="0">
                <a:solidFill>
                  <a:schemeClr val="tx1"/>
                </a:solidFill>
                <a:latin typeface="Miriam Libre" panose="00000500000000000000" pitchFamily="2" charset="-79"/>
                <a:cs typeface="Miriam Libre" panose="00000500000000000000" pitchFamily="2" charset="-79"/>
              </a:rPr>
              <a:t> – when something is volatile, that means it is liable to change rapidly and predictably</a:t>
            </a:r>
          </a:p>
          <a:p>
            <a:pPr marL="457200" indent="-298450"/>
            <a:r>
              <a:rPr lang="en-US" b="0" dirty="0">
                <a:solidFill>
                  <a:schemeClr val="tx1"/>
                </a:solidFill>
                <a:latin typeface="Miriam Libre" panose="00000500000000000000" pitchFamily="2" charset="-79"/>
                <a:cs typeface="Miriam Libre" panose="00000500000000000000" pitchFamily="2" charset="-79"/>
              </a:rPr>
              <a:t>Wikipedia stopped taking donations in the form of cryptocurrency, calling it “extremely risky” and “inherently predatory” – just one example to show that this is a real issue</a:t>
            </a:r>
          </a:p>
          <a:p>
            <a:pPr marL="457200" indent="-298450"/>
            <a:r>
              <a:rPr lang="en-US" b="0" dirty="0">
                <a:solidFill>
                  <a:schemeClr val="tx1"/>
                </a:solidFill>
                <a:latin typeface="Miriam Libre" panose="00000500000000000000" pitchFamily="2" charset="-79"/>
                <a:cs typeface="Miriam Libre" panose="00000500000000000000" pitchFamily="2" charset="-79"/>
              </a:rPr>
              <a:t>The crypto market is unregulated – </a:t>
            </a:r>
            <a:r>
              <a:rPr lang="en-US" b="1" dirty="0">
                <a:solidFill>
                  <a:schemeClr val="tx1"/>
                </a:solidFill>
                <a:latin typeface="Miriam Libre" panose="00000500000000000000" pitchFamily="2" charset="-79"/>
                <a:cs typeface="Miriam Libre" panose="00000500000000000000" pitchFamily="2" charset="-79"/>
              </a:rPr>
              <a:t>ask the students if they can think of pros and cons for the lack of government regulation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tx1"/>
                </a:solidFill>
                <a:latin typeface="Miriam Libre" panose="00000500000000000000" pitchFamily="2" charset="-79"/>
                <a:cs typeface="Miriam Libre" panose="00000500000000000000" pitchFamily="2" charset="-79"/>
              </a:rPr>
              <a:t>All of that in consideration, show the </a:t>
            </a:r>
            <a:r>
              <a:rPr lang="en-US" b="0" i="0" dirty="0" err="1">
                <a:solidFill>
                  <a:schemeClr val="tx1"/>
                </a:solidFill>
                <a:latin typeface="Miriam Libre" panose="00000500000000000000" pitchFamily="2" charset="-79"/>
                <a:cs typeface="Miriam Libre" panose="00000500000000000000" pitchFamily="2" charset="-79"/>
              </a:rPr>
              <a:t>gartner</a:t>
            </a:r>
            <a:r>
              <a:rPr lang="en-US" b="0" i="0" dirty="0">
                <a:solidFill>
                  <a:schemeClr val="tx1"/>
                </a:solidFill>
                <a:latin typeface="Miriam Libre" panose="00000500000000000000" pitchFamily="2" charset="-79"/>
                <a:cs typeface="Miriam Libre" panose="00000500000000000000" pitchFamily="2" charset="-79"/>
              </a:rPr>
              <a:t> hype cycle – technology trigger, peak of inflated expectations, trough of disillusionment, slope of enlightenment, plateau of productivity: </a:t>
            </a:r>
            <a:r>
              <a:rPr lang="en-US" b="1" i="0" dirty="0">
                <a:solidFill>
                  <a:schemeClr val="tx1"/>
                </a:solidFill>
                <a:latin typeface="Miriam Libre" panose="00000500000000000000" pitchFamily="2" charset="-79"/>
                <a:cs typeface="Miriam Libre" panose="00000500000000000000" pitchFamily="2" charset="-79"/>
              </a:rPr>
              <a:t>ask the students where they think blockchain is in the cycle</a:t>
            </a:r>
            <a:endParaRPr lang="en-US" b="0" dirty="0">
              <a:solidFill>
                <a:schemeClr val="tx1"/>
              </a:solidFill>
              <a:latin typeface="Miriam Libre" panose="00000500000000000000" pitchFamily="2" charset="-79"/>
              <a:cs typeface="Miriam Libre" panose="00000500000000000000" pitchFamily="2" charset="-79"/>
            </a:endParaRPr>
          </a:p>
          <a:p>
            <a:pPr marL="457200" indent="-298450"/>
            <a:r>
              <a:rPr lang="en-US" b="0" dirty="0">
                <a:solidFill>
                  <a:schemeClr val="tx1"/>
                </a:solidFill>
                <a:latin typeface="Miriam Libre" panose="00000500000000000000" pitchFamily="2" charset="-79"/>
                <a:cs typeface="Miriam Libre" panose="00000500000000000000" pitchFamily="2" charset="-79"/>
              </a:rPr>
              <a:t>The big takeaway here is that the technology of blockchain is </a:t>
            </a:r>
            <a:r>
              <a:rPr lang="en-US" b="0" i="1" dirty="0">
                <a:solidFill>
                  <a:schemeClr val="tx1"/>
                </a:solidFill>
                <a:latin typeface="Miriam Libre" panose="00000500000000000000" pitchFamily="2" charset="-79"/>
                <a:cs typeface="Miriam Libre" panose="00000500000000000000" pitchFamily="2" charset="-79"/>
              </a:rPr>
              <a:t>more than just cryptocurrency</a:t>
            </a:r>
            <a:r>
              <a:rPr lang="en-US" b="0" i="0" dirty="0">
                <a:solidFill>
                  <a:schemeClr val="tx1"/>
                </a:solidFill>
                <a:latin typeface="Miriam Libre" panose="00000500000000000000" pitchFamily="2" charset="-79"/>
                <a:cs typeface="Miriam Libre" panose="00000500000000000000" pitchFamily="2" charset="-79"/>
              </a:rPr>
              <a:t> – it may not be a good idea to invest in bitcoin, but learning about the technology is a great thing to do. The best place to invest is in your knowledge</a:t>
            </a:r>
          </a:p>
          <a:p>
            <a:pPr marL="457200" indent="-298450"/>
            <a:r>
              <a:rPr lang="en-US" dirty="0">
                <a:solidFill>
                  <a:schemeClr val="tx1"/>
                </a:solidFill>
                <a:latin typeface="Miriam Libre" panose="00000500000000000000" pitchFamily="2" charset="-79"/>
                <a:cs typeface="Miriam Libre" panose="00000500000000000000" pitchFamily="2" charset="-79"/>
              </a:rPr>
              <a:t>Proponents of blockchain say that the technology is not going away; it will be leveraged in the infrastructure layers of global computing into the future</a:t>
            </a:r>
            <a:endParaRPr lang="en-US" b="1" dirty="0"/>
          </a:p>
          <a:p>
            <a:pPr marL="158750" indent="0">
              <a:buNone/>
            </a:pPr>
            <a:endParaRPr lang="en-US" dirty="0"/>
          </a:p>
          <a:p>
            <a:pPr marL="158750" indent="0">
              <a:buNone/>
            </a:pPr>
            <a:r>
              <a:rPr lang="en-US" dirty="0"/>
              <a:t>https://twitter.com/vik60421368/status/1422461396504174592</a:t>
            </a:r>
          </a:p>
          <a:p>
            <a:pPr marL="158750" indent="0">
              <a:buNone/>
            </a:pPr>
            <a:r>
              <a:rPr lang="en-US" dirty="0"/>
              <a:t>https://finance.yahoo.com/news/extremely-risky-inherently-predatory-wikipedia-110040373.html</a:t>
            </a:r>
          </a:p>
        </p:txBody>
      </p:sp>
    </p:spTree>
    <p:extLst>
      <p:ext uri="{BB962C8B-B14F-4D97-AF65-F5344CB8AC3E}">
        <p14:creationId xmlns:p14="http://schemas.microsoft.com/office/powerpoint/2010/main" val="4738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some take-aways from the presentation</a:t>
            </a:r>
          </a:p>
        </p:txBody>
      </p:sp>
    </p:spTree>
    <p:extLst>
      <p:ext uri="{BB962C8B-B14F-4D97-AF65-F5344CB8AC3E}">
        <p14:creationId xmlns:p14="http://schemas.microsoft.com/office/powerpoint/2010/main" val="69603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Blockchain all started with Bitcoin in 2009, but many use cases have arisen since then including NFTs and certifications</a:t>
            </a:r>
          </a:p>
          <a:p>
            <a:r>
              <a:rPr lang="en-US" dirty="0"/>
              <a:t>In its basic form, a blockchain is a digital ledger that tracks transactions on blocks, chained together and verified by a network of computers called nodes</a:t>
            </a:r>
          </a:p>
          <a:p>
            <a:r>
              <a:rPr lang="en-US" dirty="0"/>
              <a:t>Ethereum is a specific blockchain platform that allows developers to build </a:t>
            </a:r>
            <a:r>
              <a:rPr lang="en-US" dirty="0" err="1"/>
              <a:t>dapps</a:t>
            </a:r>
            <a:r>
              <a:rPr lang="en-US" dirty="0"/>
              <a:t> using smart contracts</a:t>
            </a:r>
          </a:p>
          <a:p>
            <a:r>
              <a:rPr lang="en-US" dirty="0"/>
              <a:t>There have been, and continue to be, several controversies surrounding the technology – but learning about it is never a bad thing</a:t>
            </a:r>
          </a:p>
        </p:txBody>
      </p:sp>
    </p:spTree>
    <p:extLst>
      <p:ext uri="{BB962C8B-B14F-4D97-AF65-F5344CB8AC3E}">
        <p14:creationId xmlns:p14="http://schemas.microsoft.com/office/powerpoint/2010/main" val="1275188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Go over the definition of blockchain – this will be covered more in-depth later on, so no need to over-explain</a:t>
            </a:r>
          </a:p>
          <a:p>
            <a:pPr marL="914400" lvl="1" indent="-298450"/>
            <a:r>
              <a:rPr lang="en-US" dirty="0"/>
              <a:t>Important keywords: </a:t>
            </a:r>
            <a:r>
              <a:rPr lang="en-US" b="1" dirty="0"/>
              <a:t>Distributed</a:t>
            </a:r>
            <a:r>
              <a:rPr lang="en-US" b="0" dirty="0"/>
              <a:t> and </a:t>
            </a:r>
            <a:r>
              <a:rPr lang="en-US" b="1" dirty="0"/>
              <a:t>Immutable</a:t>
            </a:r>
            <a:endParaRPr lang="en-US" dirty="0"/>
          </a:p>
          <a:p>
            <a:pPr marL="457200" indent="-298450"/>
            <a:r>
              <a:rPr lang="en-US" dirty="0"/>
              <a:t>Biggest thing is that blockchain is the underlying technology that makes things like cryptocurrency and NFTs possible</a:t>
            </a:r>
          </a:p>
          <a:p>
            <a:pPr marL="457200" indent="-298450"/>
            <a:r>
              <a:rPr lang="en-US" dirty="0"/>
              <a:t>It started with Bitcoin (more on that later), but there is a lot more that it can do</a:t>
            </a:r>
          </a:p>
        </p:txBody>
      </p:sp>
    </p:spTree>
    <p:extLst>
      <p:ext uri="{BB962C8B-B14F-4D97-AF65-F5344CB8AC3E}">
        <p14:creationId xmlns:p14="http://schemas.microsoft.com/office/powerpoint/2010/main" val="1907304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Get into some of the history of blockchain – if students remember from the previous slide, it all started with </a:t>
            </a:r>
            <a:r>
              <a:rPr lang="en-US" b="1" dirty="0"/>
              <a:t>bitcoin</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what they think a cryptocurrency is</a:t>
            </a:r>
          </a:p>
          <a:p>
            <a:pPr lvl="0"/>
            <a:r>
              <a:rPr lang="en-US" b="0" dirty="0"/>
              <a:t>Reveal the definition, and call out the key points – it’s a </a:t>
            </a:r>
            <a:r>
              <a:rPr lang="en-US" b="1" dirty="0"/>
              <a:t>digital currency</a:t>
            </a:r>
            <a:r>
              <a:rPr lang="en-US" b="0" dirty="0"/>
              <a:t>, and it’s </a:t>
            </a:r>
            <a:r>
              <a:rPr lang="en-US" b="1" dirty="0"/>
              <a:t>decentralized</a:t>
            </a:r>
          </a:p>
          <a:p>
            <a:pPr lvl="0"/>
            <a:r>
              <a:rPr lang="en-US" b="0" dirty="0"/>
              <a:t>Go through some of the early events – how it all began</a:t>
            </a:r>
          </a:p>
          <a:p>
            <a:pPr lvl="0"/>
            <a:r>
              <a:rPr lang="en-US" b="0" dirty="0"/>
              <a:t>Jan 4, 2008 is when the domain name was registered</a:t>
            </a:r>
          </a:p>
          <a:p>
            <a:pPr lvl="0"/>
            <a:r>
              <a:rPr lang="en-US" b="0" dirty="0"/>
              <a:t>Halloween 2008 is when a mysterious whitepaper appeared, authored by a pseudonymous person (or group of people) named Satoshi Nakamoto</a:t>
            </a:r>
          </a:p>
          <a:p>
            <a:pPr lvl="1"/>
            <a:r>
              <a:rPr lang="en-US" b="0" dirty="0"/>
              <a:t>This whitepaper contained the technical details involved in implementing the first ever blockchain – upon which bitcoin would be based</a:t>
            </a:r>
          </a:p>
          <a:p>
            <a:pPr lvl="1"/>
            <a:r>
              <a:rPr lang="en-US" b="0" dirty="0"/>
              <a:t>It was posted to a cryptography mailing list</a:t>
            </a:r>
          </a:p>
          <a:p>
            <a:pPr lvl="0"/>
            <a:r>
              <a:rPr lang="en-US" b="0" dirty="0"/>
              <a:t>The identity of Satoshi is still unknown to this day – there are some people it might be:</a:t>
            </a:r>
          </a:p>
          <a:p>
            <a:pPr lvl="1"/>
            <a:r>
              <a:rPr lang="en-US" b="0" dirty="0"/>
              <a:t>Hal Finney, first receiver of a Bitcoin transaction – tweeted “Running bitcoin on 10 Jan 2009”</a:t>
            </a:r>
          </a:p>
          <a:p>
            <a:pPr lvl="1"/>
            <a:r>
              <a:rPr lang="en-US" b="0" dirty="0"/>
              <a:t>Dorian Nakamoto (born Satoshi Nakamoto) – probably just a coincidence</a:t>
            </a:r>
          </a:p>
          <a:p>
            <a:pPr lvl="1"/>
            <a:r>
              <a:rPr lang="en-US" b="0" dirty="0"/>
              <a:t>Nick Szabo – stylometric analysis (i.e., writes in the style of the bitcoin whitepaper), published a paper on “bit gold” (precursor to bitcoin)</a:t>
            </a:r>
          </a:p>
          <a:p>
            <a:pPr lvl="1"/>
            <a:r>
              <a:rPr lang="en-US" b="0" dirty="0"/>
              <a:t>Could be a group of people</a:t>
            </a:r>
          </a:p>
          <a:p>
            <a:pPr lvl="1"/>
            <a:r>
              <a:rPr lang="en-US" b="0" dirty="0"/>
              <a:t>We will probably never know</a:t>
            </a:r>
          </a:p>
          <a:p>
            <a:pPr lvl="0"/>
            <a:r>
              <a:rPr lang="en-US" b="0" dirty="0"/>
              <a:t>Whoever Nakamoto is, on Jan 3, 2009, the Bitcoin genesis block was created</a:t>
            </a:r>
          </a:p>
          <a:p>
            <a:endParaRPr lang="en-US" dirty="0"/>
          </a:p>
        </p:txBody>
      </p:sp>
    </p:spTree>
    <p:extLst>
      <p:ext uri="{BB962C8B-B14F-4D97-AF65-F5344CB8AC3E}">
        <p14:creationId xmlns:p14="http://schemas.microsoft.com/office/powerpoint/2010/main" val="64160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“genesis block” for a blockchain is simply the first block mined (or, block number 0)</a:t>
            </a:r>
          </a:p>
          <a:p>
            <a:r>
              <a:rPr lang="en-US" dirty="0"/>
              <a:t>The reward for mining this block was 50 BTC (or about 1.5 million in 2022)</a:t>
            </a:r>
          </a:p>
          <a:p>
            <a:r>
              <a:rPr lang="en-US" b="1" dirty="0"/>
              <a:t>Ask the students if they can find the hidden message in the block</a:t>
            </a:r>
            <a:endParaRPr lang="en-US" b="0" dirty="0"/>
          </a:p>
          <a:p>
            <a:pPr lvl="1"/>
            <a:r>
              <a:rPr lang="en-US" b="0" dirty="0"/>
              <a:t>“The Times 03/Jan/2009 Chancellor on the brink of second bailout for banks” – referring to a headline from a newspaper about banks</a:t>
            </a:r>
          </a:p>
          <a:p>
            <a:pPr lvl="1"/>
            <a:r>
              <a:rPr lang="en-US" b="1" dirty="0"/>
              <a:t>Ask the students why they think Nakamoto would put this in the block</a:t>
            </a:r>
          </a:p>
          <a:p>
            <a:pPr lvl="1"/>
            <a:r>
              <a:rPr lang="en-US" b="0" dirty="0"/>
              <a:t>The message could give us a hint to Nakamoto’s identity, and definitely to his motive</a:t>
            </a:r>
          </a:p>
          <a:p>
            <a:pPr lvl="0"/>
            <a:r>
              <a:rPr lang="en-US" b="0" dirty="0"/>
              <a:t>Get into some of the “why” of blockchain</a:t>
            </a:r>
          </a:p>
          <a:p>
            <a:pPr lvl="0"/>
            <a:r>
              <a:rPr lang="en-US" b="0" dirty="0"/>
              <a:t>As opposed to big banks that can be unstable, Nakamoto may have believed that the </a:t>
            </a:r>
            <a:r>
              <a:rPr lang="en-US" b="0" dirty="0" err="1"/>
              <a:t>trustlessness</a:t>
            </a:r>
            <a:r>
              <a:rPr lang="en-US" b="0" dirty="0"/>
              <a:t> of blockchain would be better</a:t>
            </a:r>
          </a:p>
          <a:p>
            <a:pPr lvl="0"/>
            <a:r>
              <a:rPr lang="en-US" b="0" dirty="0"/>
              <a:t>Bitcoin would not have a central authority – this is meant to give individuals more power</a:t>
            </a:r>
          </a:p>
          <a:p>
            <a:pPr lvl="0"/>
            <a:r>
              <a:rPr lang="en-US" b="0" dirty="0"/>
              <a:t>It could act kind of like digital “cash” – peer-to-peer spending, without identity needed</a:t>
            </a:r>
          </a:p>
          <a:p>
            <a:pPr lvl="0"/>
            <a:r>
              <a:rPr lang="en-US" b="0" dirty="0"/>
              <a:t>We’ll get into it a bit more, but security was a big part of it</a:t>
            </a:r>
          </a:p>
          <a:p>
            <a:pPr lvl="1"/>
            <a:r>
              <a:rPr lang="en-US" b="0" dirty="0"/>
              <a:t>Many early adopters were in the cryptography space – the entire technology </a:t>
            </a:r>
            <a:r>
              <a:rPr lang="en-US" b="0" i="1" dirty="0"/>
              <a:t>is</a:t>
            </a:r>
            <a:r>
              <a:rPr lang="en-US" b="0" i="0" dirty="0"/>
              <a:t> based on cryptography, which is a big part of security</a:t>
            </a:r>
          </a:p>
          <a:p>
            <a:pPr lvl="1"/>
            <a:r>
              <a:rPr lang="en-US" b="0" i="0" dirty="0"/>
              <a:t>The immutability of the ledger means that all transactions will live forever, and can always be traced</a:t>
            </a:r>
          </a:p>
          <a:p>
            <a:pPr lvl="0"/>
            <a:r>
              <a:rPr lang="en-US" b="0" i="0" dirty="0"/>
              <a:t>It’s open source nature led to a focus on community-driven development – individual people, working together to create something new</a:t>
            </a:r>
          </a:p>
          <a:p>
            <a:pPr lvl="1"/>
            <a:r>
              <a:rPr lang="en-US" b="0" i="0" dirty="0"/>
              <a:t>It’s kind of inspiring that they did this in such a grass-roots way!</a:t>
            </a:r>
            <a:endParaRPr lang="en-US" b="0" dirty="0"/>
          </a:p>
          <a:p>
            <a:pPr marL="158750" indent="0">
              <a:buNone/>
            </a:pPr>
            <a:endParaRPr lang="en-US" dirty="0"/>
          </a:p>
          <a:p>
            <a:pPr marL="158750" indent="0">
              <a:buNone/>
            </a:pPr>
            <a:r>
              <a:rPr lang="en-US" dirty="0"/>
              <a:t>https://www.investopedia.com/news/what-genesis-block-bitcoin-terms/</a:t>
            </a:r>
          </a:p>
        </p:txBody>
      </p:sp>
    </p:spTree>
    <p:extLst>
      <p:ext uri="{BB962C8B-B14F-4D97-AF65-F5344CB8AC3E}">
        <p14:creationId xmlns:p14="http://schemas.microsoft.com/office/powerpoint/2010/main" val="1684746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https://en.wikipedia.org/wiki/History_of_bitcoin</a:t>
            </a:r>
          </a:p>
          <a:p>
            <a:r>
              <a:rPr lang="en-US" dirty="0"/>
              <a:t>Talk about the growth of bitcoin and how blockchain technology grew along with it</a:t>
            </a:r>
          </a:p>
        </p:txBody>
      </p:sp>
    </p:spTree>
    <p:extLst>
      <p:ext uri="{BB962C8B-B14F-4D97-AF65-F5344CB8AC3E}">
        <p14:creationId xmlns:p14="http://schemas.microsoft.com/office/powerpoint/2010/main" val="129858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https://en.wikipedia.org/wiki/History_of_bitcoin</a:t>
            </a:r>
          </a:p>
        </p:txBody>
      </p:sp>
    </p:spTree>
    <p:extLst>
      <p:ext uri="{BB962C8B-B14F-4D97-AF65-F5344CB8AC3E}">
        <p14:creationId xmlns:p14="http://schemas.microsoft.com/office/powerpoint/2010/main" val="146323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https://en.wikipedia.org/wiki/History_of_bitcoin</a:t>
            </a:r>
          </a:p>
          <a:p>
            <a:r>
              <a:rPr lang="en-US" dirty="0"/>
              <a:t>Mention that in the present, El Salvador has bitcoin as a national currency (for better or worse)</a:t>
            </a:r>
          </a:p>
          <a:p>
            <a:r>
              <a:rPr lang="en-US" b="1" dirty="0"/>
              <a:t>VOLATILE</a:t>
            </a:r>
            <a:endParaRPr lang="en-US" b="0" dirty="0"/>
          </a:p>
          <a:p>
            <a:endParaRPr lang="en-US" b="1" dirty="0"/>
          </a:p>
        </p:txBody>
      </p:sp>
    </p:spTree>
    <p:extLst>
      <p:ext uri="{BB962C8B-B14F-4D97-AF65-F5344CB8AC3E}">
        <p14:creationId xmlns:p14="http://schemas.microsoft.com/office/powerpoint/2010/main" val="65564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15"/>
        <p:cNvGrpSpPr/>
        <p:nvPr/>
      </p:nvGrpSpPr>
      <p:grpSpPr>
        <a:xfrm>
          <a:off x="0" y="0"/>
          <a:ext cx="0" cy="0"/>
          <a:chOff x="0" y="0"/>
          <a:chExt cx="0" cy="0"/>
        </a:xfrm>
      </p:grpSpPr>
      <p:sp>
        <p:nvSpPr>
          <p:cNvPr id="316" name="Google Shape;316;p21"/>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subTitle" idx="1"/>
          </p:nvPr>
        </p:nvSpPr>
        <p:spPr>
          <a:xfrm>
            <a:off x="5717825" y="2416738"/>
            <a:ext cx="2706300" cy="140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7" r:id="rId5"/>
    <p:sldLayoutId id="2147483671" r:id="rId6"/>
    <p:sldLayoutId id="2147483672" r:id="rId7"/>
    <p:sldLayoutId id="2147483673" r:id="rId8"/>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ndersbrownworth.com/blockchai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3.jpe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bitcoin.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b="0" dirty="0"/>
              <a:t>Building Blocks of </a:t>
            </a:r>
            <a:r>
              <a:rPr lang="en" sz="5400" dirty="0">
                <a:solidFill>
                  <a:schemeClr val="accent4">
                    <a:lumMod val="60000"/>
                    <a:lumOff val="40000"/>
                  </a:schemeClr>
                </a:solidFill>
              </a:rPr>
              <a:t>Blockchain</a:t>
            </a:r>
            <a:endParaRPr sz="5400" dirty="0">
              <a:solidFill>
                <a:schemeClr val="accent4">
                  <a:lumMod val="60000"/>
                  <a:lumOff val="40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Beyond Bitcoin</a:t>
            </a:r>
          </a:p>
        </p:txBody>
      </p:sp>
      <p:sp>
        <p:nvSpPr>
          <p:cNvPr id="4" name="Rectangle 3">
            <a:extLst>
              <a:ext uri="{FF2B5EF4-FFF2-40B4-BE49-F238E27FC236}">
                <a16:creationId xmlns:a16="http://schemas.microsoft.com/office/drawing/2014/main" id="{F87BF47F-5D45-4231-B4A0-698F84295106}"/>
              </a:ext>
            </a:extLst>
          </p:cNvPr>
          <p:cNvSpPr/>
          <p:nvPr/>
        </p:nvSpPr>
        <p:spPr>
          <a:xfrm>
            <a:off x="627016" y="1410788"/>
            <a:ext cx="3004457" cy="11609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u="sng" dirty="0">
                <a:solidFill>
                  <a:schemeClr val="bg1"/>
                </a:solidFill>
                <a:latin typeface="Miriam Libre" panose="00000500000000000000" pitchFamily="2" charset="-79"/>
                <a:cs typeface="Miriam Libre" panose="00000500000000000000" pitchFamily="2" charset="-79"/>
              </a:rPr>
              <a:t>2014: Blockchain 2.0</a:t>
            </a:r>
          </a:p>
          <a:p>
            <a:pPr marL="285750" indent="-285750">
              <a:buClr>
                <a:schemeClr val="bg1"/>
              </a:buClr>
              <a:buFont typeface="Arial" panose="020B0604020202020204" pitchFamily="34" charset="0"/>
              <a:buChar char="•"/>
            </a:pPr>
            <a:r>
              <a:rPr lang="en-US" dirty="0">
                <a:solidFill>
                  <a:schemeClr val="bg1"/>
                </a:solidFill>
                <a:latin typeface="Miriam Libre" panose="00000500000000000000" pitchFamily="2" charset="-79"/>
                <a:cs typeface="Miriam Libre" panose="00000500000000000000" pitchFamily="2" charset="-79"/>
              </a:rPr>
              <a:t>More widely available</a:t>
            </a:r>
          </a:p>
          <a:p>
            <a:pPr marL="285750" indent="-285750">
              <a:buClr>
                <a:schemeClr val="bg1"/>
              </a:buClr>
              <a:buFont typeface="Arial" panose="020B0604020202020204" pitchFamily="34" charset="0"/>
              <a:buChar char="•"/>
            </a:pPr>
            <a:r>
              <a:rPr lang="en-US" dirty="0">
                <a:solidFill>
                  <a:schemeClr val="bg1"/>
                </a:solidFill>
                <a:latin typeface="Miriam Libre" panose="00000500000000000000" pitchFamily="2" charset="-79"/>
                <a:cs typeface="Miriam Libre" panose="00000500000000000000" pitchFamily="2" charset="-79"/>
              </a:rPr>
              <a:t>Investment from companies like IBM, Microsoft</a:t>
            </a:r>
          </a:p>
        </p:txBody>
      </p:sp>
      <p:sp>
        <p:nvSpPr>
          <p:cNvPr id="5" name="Rectangle 4">
            <a:extLst>
              <a:ext uri="{FF2B5EF4-FFF2-40B4-BE49-F238E27FC236}">
                <a16:creationId xmlns:a16="http://schemas.microsoft.com/office/drawing/2014/main" id="{22544310-AB7B-4DE8-9277-22B09008E90C}"/>
              </a:ext>
            </a:extLst>
          </p:cNvPr>
          <p:cNvSpPr/>
          <p:nvPr/>
        </p:nvSpPr>
        <p:spPr>
          <a:xfrm>
            <a:off x="657736" y="2645792"/>
            <a:ext cx="4180116" cy="1328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a:solidFill>
                  <a:schemeClr val="tx1"/>
                </a:solidFill>
                <a:latin typeface="Miriam Libre" panose="00000500000000000000" pitchFamily="2" charset="-79"/>
                <a:cs typeface="Miriam Libre" panose="00000500000000000000" pitchFamily="2" charset="-79"/>
              </a:rPr>
              <a:t>Thousands of Cryptocurrencies</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Tether – </a:t>
            </a:r>
            <a:r>
              <a:rPr lang="en-US" dirty="0" err="1">
                <a:solidFill>
                  <a:schemeClr val="tx1"/>
                </a:solidFill>
                <a:latin typeface="Miriam Libre" panose="00000500000000000000" pitchFamily="2" charset="-79"/>
                <a:cs typeface="Miriam Libre" panose="00000500000000000000" pitchFamily="2" charset="-79"/>
              </a:rPr>
              <a:t>Stablecoin</a:t>
            </a:r>
            <a:endParaRPr lang="en-US"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Dogecoin – </a:t>
            </a:r>
            <a:r>
              <a:rPr lang="en-US" dirty="0" err="1">
                <a:solidFill>
                  <a:schemeClr val="tx1"/>
                </a:solidFill>
                <a:latin typeface="Miriam Libre" panose="00000500000000000000" pitchFamily="2" charset="-79"/>
                <a:cs typeface="Miriam Libre" panose="00000500000000000000" pitchFamily="2" charset="-79"/>
              </a:rPr>
              <a:t>Memecoin</a:t>
            </a:r>
            <a:endParaRPr lang="en-US"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Ether – Smart contracts</a:t>
            </a:r>
          </a:p>
        </p:txBody>
      </p:sp>
      <p:sp>
        <p:nvSpPr>
          <p:cNvPr id="6" name="Rectangle 5">
            <a:extLst>
              <a:ext uri="{FF2B5EF4-FFF2-40B4-BE49-F238E27FC236}">
                <a16:creationId xmlns:a16="http://schemas.microsoft.com/office/drawing/2014/main" id="{C5AD98B6-AB3A-4ED2-8E23-F545088CFD1D}"/>
              </a:ext>
            </a:extLst>
          </p:cNvPr>
          <p:cNvSpPr/>
          <p:nvPr/>
        </p:nvSpPr>
        <p:spPr>
          <a:xfrm>
            <a:off x="3740330" y="1374053"/>
            <a:ext cx="4550230" cy="10393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u="sng" dirty="0" err="1">
                <a:solidFill>
                  <a:schemeClr val="tx1"/>
                </a:solidFill>
                <a:latin typeface="Miriam Libre" panose="00000500000000000000" pitchFamily="2" charset="-79"/>
                <a:cs typeface="Miriam Libre" panose="00000500000000000000" pitchFamily="2" charset="-79"/>
              </a:rPr>
              <a:t>Dapps</a:t>
            </a:r>
            <a:endParaRPr lang="en-US" sz="1600" b="1" u="sng"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D</a:t>
            </a:r>
            <a:r>
              <a:rPr lang="en-US" dirty="0">
                <a:solidFill>
                  <a:schemeClr val="tx1"/>
                </a:solidFill>
                <a:latin typeface="Miriam Libre" panose="00000500000000000000" pitchFamily="2" charset="-79"/>
                <a:cs typeface="Miriam Libre" panose="00000500000000000000" pitchFamily="2" charset="-79"/>
              </a:rPr>
              <a:t>ecentralized </a:t>
            </a:r>
            <a:r>
              <a:rPr lang="en-US" b="1" dirty="0">
                <a:solidFill>
                  <a:schemeClr val="tx1"/>
                </a:solidFill>
                <a:latin typeface="Miriam Libre" panose="00000500000000000000" pitchFamily="2" charset="-79"/>
                <a:cs typeface="Miriam Libre" panose="00000500000000000000" pitchFamily="2" charset="-79"/>
              </a:rPr>
              <a:t>app</a:t>
            </a:r>
            <a:r>
              <a:rPr lang="en-US" dirty="0">
                <a:solidFill>
                  <a:schemeClr val="tx1"/>
                </a:solidFill>
                <a:latin typeface="Miriam Libre" panose="00000500000000000000" pitchFamily="2" charset="-79"/>
                <a:cs typeface="Miriam Libre" panose="00000500000000000000" pitchFamily="2" charset="-79"/>
              </a:rPr>
              <a:t>lication</a:t>
            </a:r>
            <a:r>
              <a:rPr lang="en-US" b="1" dirty="0">
                <a:solidFill>
                  <a:schemeClr val="tx1"/>
                </a:solidFill>
                <a:latin typeface="Miriam Libre" panose="00000500000000000000" pitchFamily="2" charset="-79"/>
                <a:cs typeface="Miriam Libre" panose="00000500000000000000" pitchFamily="2" charset="-79"/>
              </a:rPr>
              <a:t>s</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Back-end code does not run on a central server</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Data integrity, privacy, built-in payments</a:t>
            </a:r>
          </a:p>
        </p:txBody>
      </p:sp>
      <p:pic>
        <p:nvPicPr>
          <p:cNvPr id="2050" name="Picture 2" descr="Tether price today, USDT to USD live, marketcap and chart | CoinMarketCap">
            <a:extLst>
              <a:ext uri="{FF2B5EF4-FFF2-40B4-BE49-F238E27FC236}">
                <a16:creationId xmlns:a16="http://schemas.microsoft.com/office/drawing/2014/main" id="{853FABA4-D165-4F40-9D7D-4B8976673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038" y="2880387"/>
            <a:ext cx="529817" cy="529817"/>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Ethereum price today, ETH to USD live, marketcap and chart | CoinMarketCap">
            <a:extLst>
              <a:ext uri="{FF2B5EF4-FFF2-40B4-BE49-F238E27FC236}">
                <a16:creationId xmlns:a16="http://schemas.microsoft.com/office/drawing/2014/main" id="{9F5CE4AA-4C1C-4DE0-A664-32D0AB55D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885" y="3540812"/>
            <a:ext cx="660306" cy="660306"/>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Dogecoin - Wikipedia">
            <a:extLst>
              <a:ext uri="{FF2B5EF4-FFF2-40B4-BE49-F238E27FC236}">
                <a16:creationId xmlns:a16="http://schemas.microsoft.com/office/drawing/2014/main" id="{215AC100-D777-4828-85B4-298C941079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246" y="3116402"/>
            <a:ext cx="660307" cy="6603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E778CEE-5CF2-4AEB-9462-35CBB419981A}"/>
              </a:ext>
            </a:extLst>
          </p:cNvPr>
          <p:cNvPicPr>
            <a:picLocks noChangeAspect="1"/>
          </p:cNvPicPr>
          <p:nvPr/>
        </p:nvPicPr>
        <p:blipFill rotWithShape="1">
          <a:blip r:embed="rId6"/>
          <a:srcRect l="9916" t="9522" r="9033" b="10209"/>
          <a:stretch/>
        </p:blipFill>
        <p:spPr>
          <a:xfrm>
            <a:off x="328089" y="4067819"/>
            <a:ext cx="852629" cy="852629"/>
          </a:xfrm>
          <a:prstGeom prst="ellipse">
            <a:avLst/>
          </a:prstGeom>
          <a:ln w="63500" cap="rnd">
            <a:noFill/>
          </a:ln>
          <a:effectLst/>
        </p:spPr>
      </p:pic>
      <p:sp>
        <p:nvSpPr>
          <p:cNvPr id="13" name="TextBox 12">
            <a:extLst>
              <a:ext uri="{FF2B5EF4-FFF2-40B4-BE49-F238E27FC236}">
                <a16:creationId xmlns:a16="http://schemas.microsoft.com/office/drawing/2014/main" id="{1075DBC1-AAB2-4F3A-A435-53A1CEB6DA50}"/>
              </a:ext>
            </a:extLst>
          </p:cNvPr>
          <p:cNvSpPr txBox="1"/>
          <p:nvPr/>
        </p:nvSpPr>
        <p:spPr>
          <a:xfrm>
            <a:off x="1180718" y="4103319"/>
            <a:ext cx="7416487" cy="584775"/>
          </a:xfrm>
          <a:prstGeom prst="rect">
            <a:avLst/>
          </a:prstGeom>
          <a:noFill/>
        </p:spPr>
        <p:txBody>
          <a:bodyPr wrap="square">
            <a:spAutoFit/>
          </a:bodyPr>
          <a:lstStyle/>
          <a:p>
            <a:r>
              <a:rPr lang="en-US" sz="1600" b="1" u="sng" dirty="0">
                <a:solidFill>
                  <a:schemeClr val="tx1"/>
                </a:solidFill>
                <a:latin typeface="Miriam Libre" panose="00000500000000000000" pitchFamily="2" charset="-79"/>
                <a:cs typeface="Miriam Libre" panose="00000500000000000000" pitchFamily="2" charset="-79"/>
              </a:rPr>
              <a:t>Hyland Credentials</a:t>
            </a:r>
          </a:p>
          <a:p>
            <a:r>
              <a:rPr lang="en-US" sz="1600" dirty="0">
                <a:solidFill>
                  <a:schemeClr val="tx1"/>
                </a:solidFill>
                <a:latin typeface="Miriam Libre" panose="00000500000000000000" pitchFamily="2" charset="-79"/>
                <a:cs typeface="Miriam Libre" panose="00000500000000000000" pitchFamily="2" charset="-79"/>
              </a:rPr>
              <a:t>Government of Malta – nationwide initiative for education certificates</a:t>
            </a:r>
          </a:p>
        </p:txBody>
      </p:sp>
      <p:sp>
        <p:nvSpPr>
          <p:cNvPr id="14" name="Rectangle 13">
            <a:extLst>
              <a:ext uri="{FF2B5EF4-FFF2-40B4-BE49-F238E27FC236}">
                <a16:creationId xmlns:a16="http://schemas.microsoft.com/office/drawing/2014/main" id="{919B6E22-A8F1-4CC5-A3E6-FAB72213F40E}"/>
              </a:ext>
            </a:extLst>
          </p:cNvPr>
          <p:cNvSpPr/>
          <p:nvPr/>
        </p:nvSpPr>
        <p:spPr>
          <a:xfrm>
            <a:off x="5175980" y="2506535"/>
            <a:ext cx="3341004" cy="17785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r>
              <a:rPr lang="en-US" sz="1600" b="1" u="sng" dirty="0">
                <a:solidFill>
                  <a:schemeClr val="tx1"/>
                </a:solidFill>
                <a:latin typeface="Miriam Libre" panose="00000500000000000000" pitchFamily="2" charset="-79"/>
                <a:cs typeface="Miriam Libre" panose="00000500000000000000" pitchFamily="2" charset="-79"/>
              </a:rPr>
              <a:t>NFTs</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N</a:t>
            </a:r>
            <a:r>
              <a:rPr lang="en-US" dirty="0">
                <a:solidFill>
                  <a:schemeClr val="tx1"/>
                </a:solidFill>
                <a:latin typeface="Miriam Libre" panose="00000500000000000000" pitchFamily="2" charset="-79"/>
                <a:cs typeface="Miriam Libre" panose="00000500000000000000" pitchFamily="2" charset="-79"/>
              </a:rPr>
              <a:t>on-</a:t>
            </a:r>
            <a:r>
              <a:rPr lang="en-US" b="1" dirty="0">
                <a:solidFill>
                  <a:schemeClr val="tx1"/>
                </a:solidFill>
                <a:latin typeface="Miriam Libre" panose="00000500000000000000" pitchFamily="2" charset="-79"/>
                <a:cs typeface="Miriam Libre" panose="00000500000000000000" pitchFamily="2" charset="-79"/>
              </a:rPr>
              <a:t>f</a:t>
            </a:r>
            <a:r>
              <a:rPr lang="en-US" dirty="0">
                <a:solidFill>
                  <a:schemeClr val="tx1"/>
                </a:solidFill>
                <a:latin typeface="Miriam Libre" panose="00000500000000000000" pitchFamily="2" charset="-79"/>
                <a:cs typeface="Miriam Libre" panose="00000500000000000000" pitchFamily="2" charset="-79"/>
              </a:rPr>
              <a:t>ungible </a:t>
            </a:r>
            <a:r>
              <a:rPr lang="en-US" b="1" dirty="0">
                <a:solidFill>
                  <a:schemeClr val="tx1"/>
                </a:solidFill>
                <a:latin typeface="Miriam Libre" panose="00000500000000000000" pitchFamily="2" charset="-79"/>
                <a:cs typeface="Miriam Libre" panose="00000500000000000000" pitchFamily="2" charset="-79"/>
              </a:rPr>
              <a:t>t</a:t>
            </a:r>
            <a:r>
              <a:rPr lang="en-US" dirty="0">
                <a:solidFill>
                  <a:schemeClr val="tx1"/>
                </a:solidFill>
                <a:latin typeface="Miriam Libre" panose="00000500000000000000" pitchFamily="2" charset="-79"/>
                <a:cs typeface="Miriam Libre" panose="00000500000000000000" pitchFamily="2" charset="-79"/>
              </a:rPr>
              <a:t>okens (unique)</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Digital ownership (spec assets)</a:t>
            </a:r>
          </a:p>
        </p:txBody>
      </p:sp>
      <p:pic>
        <p:nvPicPr>
          <p:cNvPr id="2056" name="Picture 8" descr="A Viral Two-Hour Youtube Essay Makes The Case Against NFTs">
            <a:extLst>
              <a:ext uri="{FF2B5EF4-FFF2-40B4-BE49-F238E27FC236}">
                <a16:creationId xmlns:a16="http://schemas.microsoft.com/office/drawing/2014/main" id="{C6BFB34E-724F-451A-880D-4E2AB8B5FD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59969" r="39042"/>
          <a:stretch/>
        </p:blipFill>
        <p:spPr bwMode="auto">
          <a:xfrm>
            <a:off x="5430209" y="2614509"/>
            <a:ext cx="2832546" cy="87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8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54"/>
                                        </p:tgtEl>
                                        <p:attrNameLst>
                                          <p:attrName>style.visibility</p:attrName>
                                        </p:attrNameLst>
                                      </p:cBhvr>
                                      <p:to>
                                        <p:strVal val="visible"/>
                                      </p:to>
                                    </p:set>
                                    <p:animEffect transition="in" filter="fade">
                                      <p:cBhvr>
                                        <p:cTn id="31" dur="500"/>
                                        <p:tgtEl>
                                          <p:spTgt spid="20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fade">
                                      <p:cBhvr>
                                        <p:cTn id="39" dur="500"/>
                                        <p:tgtEl>
                                          <p:spTgt spid="205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56"/>
                                        </p:tgtEl>
                                        <p:attrNameLst>
                                          <p:attrName>style.visibility</p:attrName>
                                        </p:attrNameLst>
                                      </p:cBhvr>
                                      <p:to>
                                        <p:strVal val="visible"/>
                                      </p:to>
                                    </p:set>
                                    <p:animEffect transition="in" filter="fade">
                                      <p:cBhvr>
                                        <p:cTn id="49" dur="500"/>
                                        <p:tgtEl>
                                          <p:spTgt spid="20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&amp; The Web</a:t>
            </a:r>
          </a:p>
        </p:txBody>
      </p:sp>
      <p:pic>
        <p:nvPicPr>
          <p:cNvPr id="9218" name="Picture 2" descr="What is Web 3 and How Will it Change the Internet as We Know it?">
            <a:extLst>
              <a:ext uri="{FF2B5EF4-FFF2-40B4-BE49-F238E27FC236}">
                <a16:creationId xmlns:a16="http://schemas.microsoft.com/office/drawing/2014/main" id="{08B994AF-73F7-45D2-B279-4F19C6502E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48" t="4527" r="71421" b="7631"/>
          <a:stretch/>
        </p:blipFill>
        <p:spPr bwMode="auto">
          <a:xfrm>
            <a:off x="630354" y="1251235"/>
            <a:ext cx="1570354" cy="34472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B170720-8216-4FD6-9F9B-C0BDC14BD6F8}"/>
              </a:ext>
            </a:extLst>
          </p:cNvPr>
          <p:cNvCxnSpPr>
            <a:cxnSpLocks/>
          </p:cNvCxnSpPr>
          <p:nvPr/>
        </p:nvCxnSpPr>
        <p:spPr>
          <a:xfrm>
            <a:off x="2115671" y="1497106"/>
            <a:ext cx="0" cy="291352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E989A6-0170-4BBA-B000-A7D99F900DB7}"/>
              </a:ext>
            </a:extLst>
          </p:cNvPr>
          <p:cNvSpPr/>
          <p:nvPr/>
        </p:nvSpPr>
        <p:spPr>
          <a:xfrm>
            <a:off x="720000" y="2316480"/>
            <a:ext cx="1192178" cy="67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ynx 2.0 | Tech Nirvana">
            <a:extLst>
              <a:ext uri="{FF2B5EF4-FFF2-40B4-BE49-F238E27FC236}">
                <a16:creationId xmlns:a16="http://schemas.microsoft.com/office/drawing/2014/main" id="{89A60C8E-5C63-4D1D-9E54-04A1A83B6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495" y="1497106"/>
            <a:ext cx="4215969" cy="2991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26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500"/>
                                        <p:tgtEl>
                                          <p:spTgt spid="92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750" fill="hold"/>
                                        <p:tgtEl>
                                          <p:spTgt spid="1026"/>
                                        </p:tgtEl>
                                        <p:attrNameLst>
                                          <p:attrName>ppt_w</p:attrName>
                                        </p:attrNameLst>
                                      </p:cBhvr>
                                      <p:tavLst>
                                        <p:tav tm="0">
                                          <p:val>
                                            <p:fltVal val="0"/>
                                          </p:val>
                                        </p:tav>
                                        <p:tav tm="100000">
                                          <p:val>
                                            <p:strVal val="#ppt_w"/>
                                          </p:val>
                                        </p:tav>
                                      </p:tavLst>
                                    </p:anim>
                                    <p:anim calcmode="lin" valueType="num">
                                      <p:cBhvr>
                                        <p:cTn id="17" dur="750" fill="hold"/>
                                        <p:tgtEl>
                                          <p:spTgt spid="1026"/>
                                        </p:tgtEl>
                                        <p:attrNameLst>
                                          <p:attrName>ppt_h</p:attrName>
                                        </p:attrNameLst>
                                      </p:cBhvr>
                                      <p:tavLst>
                                        <p:tav tm="0">
                                          <p:val>
                                            <p:fltVal val="0"/>
                                          </p:val>
                                        </p:tav>
                                        <p:tav tm="100000">
                                          <p:val>
                                            <p:strVal val="#ppt_h"/>
                                          </p:val>
                                        </p:tav>
                                      </p:tavLst>
                                    </p:anim>
                                    <p:animEffect transition="in" filter="fade">
                                      <p:cBhvr>
                                        <p:cTn id="18" dur="7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&amp; The Web</a:t>
            </a:r>
          </a:p>
        </p:txBody>
      </p:sp>
      <p:pic>
        <p:nvPicPr>
          <p:cNvPr id="9218" name="Picture 2" descr="What is Web 3 and How Will it Change the Internet as We Know it?">
            <a:extLst>
              <a:ext uri="{FF2B5EF4-FFF2-40B4-BE49-F238E27FC236}">
                <a16:creationId xmlns:a16="http://schemas.microsoft.com/office/drawing/2014/main" id="{08B994AF-73F7-45D2-B279-4F19C6502E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48" t="4527" r="71421" b="7631"/>
          <a:stretch/>
        </p:blipFill>
        <p:spPr bwMode="auto">
          <a:xfrm>
            <a:off x="630354" y="1251235"/>
            <a:ext cx="1570354" cy="3447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Web 3 and How Will it Change the Internet as We Know it?">
            <a:extLst>
              <a:ext uri="{FF2B5EF4-FFF2-40B4-BE49-F238E27FC236}">
                <a16:creationId xmlns:a16="http://schemas.microsoft.com/office/drawing/2014/main" id="{7FE40CE3-0DAD-44CB-8FC8-A8A628CEB05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608" t="4527" r="34627" b="7631"/>
          <a:stretch/>
        </p:blipFill>
        <p:spPr bwMode="auto">
          <a:xfrm>
            <a:off x="1930106" y="1240843"/>
            <a:ext cx="2168435" cy="34472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B170720-8216-4FD6-9F9B-C0BDC14BD6F8}"/>
              </a:ext>
            </a:extLst>
          </p:cNvPr>
          <p:cNvCxnSpPr>
            <a:cxnSpLocks/>
          </p:cNvCxnSpPr>
          <p:nvPr/>
        </p:nvCxnSpPr>
        <p:spPr>
          <a:xfrm>
            <a:off x="2115671" y="1497106"/>
            <a:ext cx="0" cy="2913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B4448B-6FF6-400E-B170-78DEC982BA6E}"/>
              </a:ext>
            </a:extLst>
          </p:cNvPr>
          <p:cNvCxnSpPr>
            <a:cxnSpLocks/>
          </p:cNvCxnSpPr>
          <p:nvPr/>
        </p:nvCxnSpPr>
        <p:spPr>
          <a:xfrm>
            <a:off x="4080612" y="1518090"/>
            <a:ext cx="0" cy="291352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E989A6-0170-4BBA-B000-A7D99F900DB7}"/>
              </a:ext>
            </a:extLst>
          </p:cNvPr>
          <p:cNvSpPr/>
          <p:nvPr/>
        </p:nvSpPr>
        <p:spPr>
          <a:xfrm>
            <a:off x="720000" y="2316480"/>
            <a:ext cx="1192178" cy="67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ynx 2.0 | Tech Nirvana">
            <a:extLst>
              <a:ext uri="{FF2B5EF4-FFF2-40B4-BE49-F238E27FC236}">
                <a16:creationId xmlns:a16="http://schemas.microsoft.com/office/drawing/2014/main" id="{89A60C8E-5C63-4D1D-9E54-04A1A83B6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14" y="2316480"/>
            <a:ext cx="957297" cy="679270"/>
          </a:xfrm>
          <a:prstGeom prst="rect">
            <a:avLst/>
          </a:prstGeom>
          <a:extLst>
            <a:ext uri="{909E8E84-426E-40DD-AFC4-6F175D3DCCD1}">
              <a14:hiddenFill xmlns:a14="http://schemas.microsoft.com/office/drawing/2010/main">
                <a:solidFill>
                  <a:srgbClr val="FFFFFF"/>
                </a:solidFill>
              </a14:hiddenFill>
            </a:ext>
          </a:extLst>
        </p:spPr>
      </p:pic>
      <p:pic>
        <p:nvPicPr>
          <p:cNvPr id="3074" name="Picture 2" descr="Screenshot of the first tweet - ABC News (Australian Broadcasting  Corporation)">
            <a:extLst>
              <a:ext uri="{FF2B5EF4-FFF2-40B4-BE49-F238E27FC236}">
                <a16:creationId xmlns:a16="http://schemas.microsoft.com/office/drawing/2014/main" id="{B2A5286B-CC0F-4D16-B242-614E561289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739"/>
          <a:stretch/>
        </p:blipFill>
        <p:spPr bwMode="auto">
          <a:xfrm>
            <a:off x="5045461" y="1868056"/>
            <a:ext cx="2713622" cy="2255385"/>
          </a:xfrm>
          <a:prstGeom prst="rect">
            <a:avLst/>
          </a:prstGeom>
          <a:ln w="190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234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p:cTn id="16" dur="750" fill="hold"/>
                                        <p:tgtEl>
                                          <p:spTgt spid="3074"/>
                                        </p:tgtEl>
                                        <p:attrNameLst>
                                          <p:attrName>ppt_w</p:attrName>
                                        </p:attrNameLst>
                                      </p:cBhvr>
                                      <p:tavLst>
                                        <p:tav tm="0">
                                          <p:val>
                                            <p:fltVal val="0"/>
                                          </p:val>
                                        </p:tav>
                                        <p:tav tm="100000">
                                          <p:val>
                                            <p:strVal val="#ppt_w"/>
                                          </p:val>
                                        </p:tav>
                                      </p:tavLst>
                                    </p:anim>
                                    <p:anim calcmode="lin" valueType="num">
                                      <p:cBhvr>
                                        <p:cTn id="17" dur="750" fill="hold"/>
                                        <p:tgtEl>
                                          <p:spTgt spid="3074"/>
                                        </p:tgtEl>
                                        <p:attrNameLst>
                                          <p:attrName>ppt_h</p:attrName>
                                        </p:attrNameLst>
                                      </p:cBhvr>
                                      <p:tavLst>
                                        <p:tav tm="0">
                                          <p:val>
                                            <p:fltVal val="0"/>
                                          </p:val>
                                        </p:tav>
                                        <p:tav tm="100000">
                                          <p:val>
                                            <p:strVal val="#ppt_h"/>
                                          </p:val>
                                        </p:tav>
                                      </p:tavLst>
                                    </p:anim>
                                    <p:animEffect transition="in" filter="fade">
                                      <p:cBhvr>
                                        <p:cTn id="18" dur="75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&amp; The Web</a:t>
            </a:r>
          </a:p>
        </p:txBody>
      </p:sp>
      <p:pic>
        <p:nvPicPr>
          <p:cNvPr id="9218" name="Picture 2" descr="What is Web 3 and How Will it Change the Internet as We Know it?">
            <a:extLst>
              <a:ext uri="{FF2B5EF4-FFF2-40B4-BE49-F238E27FC236}">
                <a16:creationId xmlns:a16="http://schemas.microsoft.com/office/drawing/2014/main" id="{08B994AF-73F7-45D2-B279-4F19C6502E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48" t="4527" r="71421" b="7631"/>
          <a:stretch/>
        </p:blipFill>
        <p:spPr bwMode="auto">
          <a:xfrm>
            <a:off x="630354" y="1251235"/>
            <a:ext cx="1570354" cy="3447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Web 3 and How Will it Change the Internet as We Know it?">
            <a:extLst>
              <a:ext uri="{FF2B5EF4-FFF2-40B4-BE49-F238E27FC236}">
                <a16:creationId xmlns:a16="http://schemas.microsoft.com/office/drawing/2014/main" id="{7FE40CE3-0DAD-44CB-8FC8-A8A628CEB05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608" t="4527" r="34627" b="7631"/>
          <a:stretch/>
        </p:blipFill>
        <p:spPr bwMode="auto">
          <a:xfrm>
            <a:off x="1930106" y="1240843"/>
            <a:ext cx="2168435" cy="34472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Web 3 and How Will it Change the Internet as We Know it?">
            <a:extLst>
              <a:ext uri="{FF2B5EF4-FFF2-40B4-BE49-F238E27FC236}">
                <a16:creationId xmlns:a16="http://schemas.microsoft.com/office/drawing/2014/main" id="{1DF650C2-AE4B-4A94-921C-03E36329DDE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5226" t="4527" r="6009" b="7631"/>
          <a:stretch/>
        </p:blipFill>
        <p:spPr bwMode="auto">
          <a:xfrm>
            <a:off x="3781949" y="1230451"/>
            <a:ext cx="2168435" cy="34472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B170720-8216-4FD6-9F9B-C0BDC14BD6F8}"/>
              </a:ext>
            </a:extLst>
          </p:cNvPr>
          <p:cNvCxnSpPr>
            <a:cxnSpLocks/>
          </p:cNvCxnSpPr>
          <p:nvPr/>
        </p:nvCxnSpPr>
        <p:spPr>
          <a:xfrm>
            <a:off x="2115671" y="1497106"/>
            <a:ext cx="0" cy="2913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B4448B-6FF6-400E-B170-78DEC982BA6E}"/>
              </a:ext>
            </a:extLst>
          </p:cNvPr>
          <p:cNvCxnSpPr>
            <a:cxnSpLocks/>
          </p:cNvCxnSpPr>
          <p:nvPr/>
        </p:nvCxnSpPr>
        <p:spPr>
          <a:xfrm>
            <a:off x="4080612" y="1518090"/>
            <a:ext cx="0" cy="2913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E19F0F-AF54-411C-9082-26D55B72649C}"/>
              </a:ext>
            </a:extLst>
          </p:cNvPr>
          <p:cNvCxnSpPr>
            <a:cxnSpLocks/>
          </p:cNvCxnSpPr>
          <p:nvPr/>
        </p:nvCxnSpPr>
        <p:spPr>
          <a:xfrm>
            <a:off x="5952055" y="1497105"/>
            <a:ext cx="0" cy="291352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C96E40F-FCC7-4E37-B407-6D9534ED52D2}"/>
              </a:ext>
            </a:extLst>
          </p:cNvPr>
          <p:cNvSpPr/>
          <p:nvPr/>
        </p:nvSpPr>
        <p:spPr>
          <a:xfrm>
            <a:off x="6139543" y="1721296"/>
            <a:ext cx="2374103" cy="25489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u="sng" dirty="0">
                <a:solidFill>
                  <a:schemeClr val="tx1"/>
                </a:solidFill>
                <a:latin typeface="Miriam Libre" panose="00000500000000000000" pitchFamily="2" charset="-79"/>
                <a:cs typeface="Miriam Libre" panose="00000500000000000000" pitchFamily="2" charset="-79"/>
              </a:rPr>
              <a:t>web 3.0</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Value</a:t>
            </a:r>
            <a:r>
              <a:rPr lang="en-US" dirty="0">
                <a:solidFill>
                  <a:schemeClr val="tx1"/>
                </a:solidFill>
                <a:latin typeface="Miriam Libre" panose="00000500000000000000" pitchFamily="2" charset="-79"/>
                <a:cs typeface="Miriam Libre" panose="00000500000000000000" pitchFamily="2" charset="-79"/>
              </a:rPr>
              <a:t> – built-in commerce capability</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Identity</a:t>
            </a:r>
            <a:r>
              <a:rPr lang="en-US" dirty="0">
                <a:solidFill>
                  <a:schemeClr val="tx1"/>
                </a:solidFill>
                <a:latin typeface="Miriam Libre" panose="00000500000000000000" pitchFamily="2" charset="-79"/>
                <a:cs typeface="Miriam Libre" panose="00000500000000000000" pitchFamily="2" charset="-79"/>
              </a:rPr>
              <a:t> – one single source of truth</a:t>
            </a:r>
            <a:endParaRPr lang="en-US" b="1"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Persistence</a:t>
            </a:r>
            <a:r>
              <a:rPr lang="en-US" dirty="0">
                <a:solidFill>
                  <a:schemeClr val="tx1"/>
                </a:solidFill>
                <a:latin typeface="Miriam Libre" panose="00000500000000000000" pitchFamily="2" charset="-79"/>
                <a:cs typeface="Miriam Libre" panose="00000500000000000000" pitchFamily="2" charset="-79"/>
              </a:rPr>
              <a:t> – the ledger is immutable</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Tech</a:t>
            </a:r>
            <a:r>
              <a:rPr lang="en-US" dirty="0">
                <a:solidFill>
                  <a:schemeClr val="tx1"/>
                </a:solidFill>
                <a:latin typeface="Miriam Libre" panose="00000500000000000000" pitchFamily="2" charset="-79"/>
                <a:cs typeface="Miriam Libre" panose="00000500000000000000" pitchFamily="2" charset="-79"/>
              </a:rPr>
              <a:t> – AI, Metaverse, De-Fi, NFTs, IoT</a:t>
            </a:r>
          </a:p>
        </p:txBody>
      </p:sp>
      <p:sp>
        <p:nvSpPr>
          <p:cNvPr id="10" name="Rectangle 9">
            <a:extLst>
              <a:ext uri="{FF2B5EF4-FFF2-40B4-BE49-F238E27FC236}">
                <a16:creationId xmlns:a16="http://schemas.microsoft.com/office/drawing/2014/main" id="{4DE989A6-0170-4BBA-B000-A7D99F900DB7}"/>
              </a:ext>
            </a:extLst>
          </p:cNvPr>
          <p:cNvSpPr/>
          <p:nvPr/>
        </p:nvSpPr>
        <p:spPr>
          <a:xfrm>
            <a:off x="720000" y="2316480"/>
            <a:ext cx="1192178" cy="67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ynx 2.0 | Tech Nirvana">
            <a:extLst>
              <a:ext uri="{FF2B5EF4-FFF2-40B4-BE49-F238E27FC236}">
                <a16:creationId xmlns:a16="http://schemas.microsoft.com/office/drawing/2014/main" id="{89A60C8E-5C63-4D1D-9E54-04A1A83B6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14" y="2316480"/>
            <a:ext cx="957297" cy="679270"/>
          </a:xfrm>
          <a:prstGeom prst="rect">
            <a:avLst/>
          </a:prstGeom>
          <a:extLst>
            <a:ext uri="{909E8E84-426E-40DD-AFC4-6F175D3DCCD1}">
              <a14:hiddenFill xmlns:a14="http://schemas.microsoft.com/office/drawing/2010/main">
                <a:solidFill>
                  <a:srgbClr val="FFFFFF"/>
                </a:solidFill>
              </a14:hiddenFill>
            </a:ext>
          </a:extLst>
        </p:spPr>
      </p:pic>
      <p:pic>
        <p:nvPicPr>
          <p:cNvPr id="16" name="Picture 2" descr="Screenshot of the first tweet - ABC News (Australian Broadcasting  Corporation)">
            <a:extLst>
              <a:ext uri="{FF2B5EF4-FFF2-40B4-BE49-F238E27FC236}">
                <a16:creationId xmlns:a16="http://schemas.microsoft.com/office/drawing/2014/main" id="{04C89179-4D96-442E-BD62-34F5A4780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739"/>
          <a:stretch/>
        </p:blipFill>
        <p:spPr bwMode="auto">
          <a:xfrm>
            <a:off x="2246525" y="2187654"/>
            <a:ext cx="603208" cy="501347"/>
          </a:xfrm>
          <a:prstGeom prst="rect">
            <a:avLst/>
          </a:prstGeom>
          <a:ln w="63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35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5400" b="0" dirty="0"/>
              <a:t>Blockchain </a:t>
            </a:r>
            <a:r>
              <a:rPr lang="en-US" sz="5400" dirty="0">
                <a:solidFill>
                  <a:schemeClr val="accent3">
                    <a:lumMod val="50000"/>
                  </a:schemeClr>
                </a:solidFill>
              </a:rPr>
              <a:t>Architecture</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How does a blockchain actually work?</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Key Elements</a:t>
            </a:r>
          </a:p>
        </p:txBody>
      </p:sp>
      <p:sp>
        <p:nvSpPr>
          <p:cNvPr id="4" name="Rectangle 3">
            <a:extLst>
              <a:ext uri="{FF2B5EF4-FFF2-40B4-BE49-F238E27FC236}">
                <a16:creationId xmlns:a16="http://schemas.microsoft.com/office/drawing/2014/main" id="{60D4C04E-4870-4541-97A2-E287EF2A4005}"/>
              </a:ext>
            </a:extLst>
          </p:cNvPr>
          <p:cNvSpPr/>
          <p:nvPr/>
        </p:nvSpPr>
        <p:spPr>
          <a:xfrm>
            <a:off x="621437" y="1498387"/>
            <a:ext cx="1518021" cy="296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u="sng" dirty="0">
                <a:solidFill>
                  <a:schemeClr val="tx1"/>
                </a:solidFill>
                <a:latin typeface="Miriam Libre" panose="00000500000000000000" pitchFamily="2" charset="-79"/>
                <a:cs typeface="Miriam Libre" panose="00000500000000000000" pitchFamily="2" charset="-79"/>
              </a:rPr>
              <a:t>Ledger</a:t>
            </a:r>
            <a:endParaRPr lang="en-US" sz="2000" b="1" u="sng" dirty="0">
              <a:solidFill>
                <a:schemeClr val="tx1"/>
              </a:solidFill>
              <a:latin typeface="Miriam Libre" panose="00000500000000000000" pitchFamily="2" charset="-79"/>
              <a:cs typeface="Miriam Libre" panose="00000500000000000000" pitchFamily="2" charset="-79"/>
            </a:endParaRPr>
          </a:p>
          <a:p>
            <a:pPr algn="ctr"/>
            <a:endParaRPr lang="en-US" sz="1600" b="1" u="sng" dirty="0">
              <a:solidFill>
                <a:schemeClr val="tx1"/>
              </a:solidFill>
              <a:latin typeface="Miriam Libre" panose="00000500000000000000" pitchFamily="2" charset="-79"/>
              <a:cs typeface="Miriam Libre" panose="00000500000000000000" pitchFamily="2" charset="-79"/>
            </a:endParaRPr>
          </a:p>
          <a:p>
            <a:pPr algn="ctr"/>
            <a:endParaRPr lang="en-US" sz="1600" b="1" u="sng" dirty="0">
              <a:solidFill>
                <a:schemeClr val="tx1"/>
              </a:solidFill>
              <a:latin typeface="Miriam Libre" panose="00000500000000000000" pitchFamily="2" charset="-79"/>
              <a:cs typeface="Miriam Libre" panose="00000500000000000000" pitchFamily="2" charset="-79"/>
            </a:endParaRPr>
          </a:p>
          <a:p>
            <a:pPr algn="ctr"/>
            <a:endParaRPr lang="en-US" b="1" u="sng" dirty="0">
              <a:solidFill>
                <a:schemeClr val="tx1"/>
              </a:solidFill>
              <a:latin typeface="Miriam Libre" panose="00000500000000000000" pitchFamily="2" charset="-79"/>
              <a:cs typeface="Miriam Libre" panose="00000500000000000000" pitchFamily="2" charset="-79"/>
            </a:endParaRPr>
          </a:p>
          <a:p>
            <a:pPr algn="ctr"/>
            <a:endParaRPr lang="en-US" sz="2000" b="1" u="sng" dirty="0">
              <a:solidFill>
                <a:schemeClr val="tx1"/>
              </a:solidFill>
              <a:latin typeface="Miriam Libre" panose="00000500000000000000" pitchFamily="2" charset="-79"/>
              <a:cs typeface="Miriam Libre" panose="00000500000000000000" pitchFamily="2" charset="-79"/>
            </a:endParaRPr>
          </a:p>
          <a:p>
            <a:pPr algn="ctr"/>
            <a:endParaRPr lang="en-US" sz="2000" b="1" u="sng" dirty="0">
              <a:solidFill>
                <a:schemeClr val="tx1"/>
              </a:solidFill>
              <a:latin typeface="Miriam Libre" panose="00000500000000000000" pitchFamily="2" charset="-79"/>
              <a:cs typeface="Miriam Libre" panose="00000500000000000000" pitchFamily="2" charset="-79"/>
            </a:endParaRPr>
          </a:p>
          <a:p>
            <a:pPr algn="ctr"/>
            <a:endParaRPr lang="en-US" sz="1600" b="1" u="sng" dirty="0">
              <a:solidFill>
                <a:schemeClr val="tx1"/>
              </a:solidFill>
              <a:latin typeface="Miriam Libre" panose="00000500000000000000" pitchFamily="2" charset="-79"/>
              <a:cs typeface="Miriam Libre" panose="00000500000000000000" pitchFamily="2" charset="-79"/>
            </a:endParaRPr>
          </a:p>
          <a:p>
            <a:pPr algn="ctr"/>
            <a:endParaRPr lang="en-US" sz="1000" b="1" u="sng" dirty="0">
              <a:solidFill>
                <a:schemeClr val="tx1"/>
              </a:solidFill>
              <a:latin typeface="Miriam Libre" panose="00000500000000000000" pitchFamily="2" charset="-79"/>
              <a:cs typeface="Miriam Libre" panose="00000500000000000000" pitchFamily="2" charset="-79"/>
            </a:endParaRPr>
          </a:p>
          <a:p>
            <a:endParaRPr lang="en-US" sz="1600" dirty="0">
              <a:solidFill>
                <a:schemeClr val="tx1"/>
              </a:solidFill>
              <a:latin typeface="Miriam Libre" panose="00000500000000000000" pitchFamily="2" charset="-79"/>
              <a:cs typeface="Miriam Libre" panose="00000500000000000000" pitchFamily="2" charset="-79"/>
            </a:endParaRP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A place to track </a:t>
            </a:r>
            <a:r>
              <a:rPr lang="en-US" sz="1600" b="1" dirty="0">
                <a:solidFill>
                  <a:schemeClr val="tx1"/>
                </a:solidFill>
                <a:latin typeface="Miriam Libre" panose="00000500000000000000" pitchFamily="2" charset="-79"/>
                <a:cs typeface="Miriam Libre" panose="00000500000000000000" pitchFamily="2" charset="-79"/>
              </a:rPr>
              <a:t>transactions</a:t>
            </a:r>
            <a:endParaRPr lang="en-US" b="1" u="sng" dirty="0">
              <a:solidFill>
                <a:schemeClr val="tx1"/>
              </a:solidFill>
              <a:latin typeface="Miriam Libre" panose="00000500000000000000" pitchFamily="2" charset="-79"/>
              <a:cs typeface="Miriam Libre" panose="00000500000000000000" pitchFamily="2" charset="-79"/>
            </a:endParaRPr>
          </a:p>
          <a:p>
            <a:pPr marL="171450" indent="-171450">
              <a:buFont typeface="Arial" panose="020B0604020202020204" pitchFamily="34" charset="0"/>
              <a:buChar char="•"/>
            </a:pPr>
            <a:endParaRPr lang="en-US" sz="1100" dirty="0">
              <a:solidFill>
                <a:schemeClr val="tx1"/>
              </a:solidFill>
              <a:latin typeface="Miriam Libre" panose="00000500000000000000" pitchFamily="2" charset="-79"/>
              <a:cs typeface="Miriam Libre" panose="00000500000000000000" pitchFamily="2" charset="-79"/>
            </a:endParaRPr>
          </a:p>
        </p:txBody>
      </p:sp>
      <p:sp>
        <p:nvSpPr>
          <p:cNvPr id="6" name="Rectangle 5">
            <a:extLst>
              <a:ext uri="{FF2B5EF4-FFF2-40B4-BE49-F238E27FC236}">
                <a16:creationId xmlns:a16="http://schemas.microsoft.com/office/drawing/2014/main" id="{74D84D12-2856-46DB-8C66-2EE609111234}"/>
              </a:ext>
            </a:extLst>
          </p:cNvPr>
          <p:cNvSpPr/>
          <p:nvPr/>
        </p:nvSpPr>
        <p:spPr>
          <a:xfrm>
            <a:off x="2292380" y="1498387"/>
            <a:ext cx="1703315" cy="296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600" b="1" u="sng" dirty="0">
                <a:latin typeface="Miriam Libre" panose="00000500000000000000" pitchFamily="2" charset="-79"/>
                <a:cs typeface="Miriam Libre" panose="00000500000000000000" pitchFamily="2" charset="-79"/>
              </a:rPr>
              <a:t>Transactions</a:t>
            </a:r>
            <a:endParaRPr lang="en-US" b="1" u="sng"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Transfers of assets between addresses</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Stored on </a:t>
            </a:r>
            <a:r>
              <a:rPr lang="en-US" sz="1600" b="1" dirty="0">
                <a:latin typeface="Miriam Libre" panose="00000500000000000000" pitchFamily="2" charset="-79"/>
                <a:cs typeface="Miriam Libre" panose="00000500000000000000" pitchFamily="2" charset="-79"/>
              </a:rPr>
              <a:t>blocks</a:t>
            </a:r>
            <a:endParaRPr lang="en-US" dirty="0">
              <a:latin typeface="Miriam Libre" panose="00000500000000000000" pitchFamily="2" charset="-79"/>
              <a:cs typeface="Miriam Libre" panose="00000500000000000000" pitchFamily="2" charset="-79"/>
            </a:endParaRPr>
          </a:p>
        </p:txBody>
      </p:sp>
      <p:sp>
        <p:nvSpPr>
          <p:cNvPr id="8" name="Rectangle 7">
            <a:extLst>
              <a:ext uri="{FF2B5EF4-FFF2-40B4-BE49-F238E27FC236}">
                <a16:creationId xmlns:a16="http://schemas.microsoft.com/office/drawing/2014/main" id="{3E38B1AF-51A4-4C79-9DCE-E1DF6E3F2392}"/>
              </a:ext>
            </a:extLst>
          </p:cNvPr>
          <p:cNvSpPr/>
          <p:nvPr/>
        </p:nvSpPr>
        <p:spPr>
          <a:xfrm>
            <a:off x="6138924" y="1498387"/>
            <a:ext cx="2383639" cy="2966037"/>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u="sng" dirty="0">
                <a:latin typeface="Miriam Libre" panose="00000500000000000000" pitchFamily="2" charset="-79"/>
                <a:cs typeface="Miriam Libre" panose="00000500000000000000" pitchFamily="2" charset="-79"/>
              </a:rPr>
              <a:t>Network</a:t>
            </a:r>
          </a:p>
          <a:p>
            <a:r>
              <a:rPr lang="en-US" dirty="0">
                <a:latin typeface="Miriam Libre" panose="00000500000000000000" pitchFamily="2" charset="-79"/>
                <a:cs typeface="Miriam Libre" panose="00000500000000000000" pitchFamily="2" charset="-79"/>
              </a:rPr>
              <a:t>Distributed into </a:t>
            </a:r>
            <a:r>
              <a:rPr lang="en-US" b="1" dirty="0">
                <a:latin typeface="Miriam Libre" panose="00000500000000000000" pitchFamily="2" charset="-79"/>
                <a:cs typeface="Miriam Libre" panose="00000500000000000000" pitchFamily="2" charset="-79"/>
              </a:rPr>
              <a:t>nodes</a:t>
            </a:r>
            <a:endParaRPr lang="en-US"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Each node (computer) has a copy of the ledger</a:t>
            </a:r>
          </a:p>
          <a:p>
            <a:endParaRPr lang="en-US" u="sng"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Nodes build </a:t>
            </a:r>
            <a:r>
              <a:rPr lang="en-US" b="1" dirty="0">
                <a:latin typeface="Miriam Libre" panose="00000500000000000000" pitchFamily="2" charset="-79"/>
                <a:cs typeface="Miriam Libre" panose="00000500000000000000" pitchFamily="2" charset="-79"/>
              </a:rPr>
              <a:t>consensus</a:t>
            </a:r>
            <a:r>
              <a:rPr lang="en-US" dirty="0">
                <a:latin typeface="Miriam Libre" panose="00000500000000000000" pitchFamily="2" charset="-79"/>
                <a:cs typeface="Miriam Libre" panose="00000500000000000000" pitchFamily="2" charset="-79"/>
              </a:rPr>
              <a:t> to confirm the transactions</a:t>
            </a:r>
          </a:p>
        </p:txBody>
      </p:sp>
      <p:sp>
        <p:nvSpPr>
          <p:cNvPr id="10" name="Rectangle 9">
            <a:extLst>
              <a:ext uri="{FF2B5EF4-FFF2-40B4-BE49-F238E27FC236}">
                <a16:creationId xmlns:a16="http://schemas.microsoft.com/office/drawing/2014/main" id="{35BB059E-E872-4BF0-99AD-0DF5AC06868C}"/>
              </a:ext>
            </a:extLst>
          </p:cNvPr>
          <p:cNvSpPr/>
          <p:nvPr/>
        </p:nvSpPr>
        <p:spPr>
          <a:xfrm>
            <a:off x="4148617" y="1498387"/>
            <a:ext cx="1861126" cy="29660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b="1" u="sng" dirty="0">
                <a:solidFill>
                  <a:srgbClr val="2626F7"/>
                </a:solidFill>
                <a:latin typeface="Miriam Libre" panose="00000500000000000000" pitchFamily="2" charset="-79"/>
                <a:cs typeface="Miriam Libre" panose="00000500000000000000" pitchFamily="2" charset="-79"/>
              </a:rPr>
              <a:t>Blocks</a:t>
            </a:r>
          </a:p>
          <a:p>
            <a:r>
              <a:rPr lang="en-US" dirty="0">
                <a:solidFill>
                  <a:srgbClr val="2626F7"/>
                </a:solidFill>
                <a:latin typeface="Miriam Libre" panose="00000500000000000000" pitchFamily="2" charset="-79"/>
                <a:cs typeface="Miriam Libre" panose="00000500000000000000" pitchFamily="2" charset="-79"/>
              </a:rPr>
              <a:t>Chained together</a:t>
            </a: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r>
              <a:rPr lang="en-US" dirty="0">
                <a:solidFill>
                  <a:srgbClr val="2626F7"/>
                </a:solidFill>
                <a:latin typeface="Miriam Libre" panose="00000500000000000000" pitchFamily="2" charset="-79"/>
                <a:cs typeface="Miriam Libre" panose="00000500000000000000" pitchFamily="2" charset="-79"/>
              </a:rPr>
              <a:t>Verified via </a:t>
            </a:r>
            <a:r>
              <a:rPr lang="en-US" b="1" dirty="0">
                <a:solidFill>
                  <a:srgbClr val="2626F7"/>
                </a:solidFill>
                <a:latin typeface="Miriam Libre" panose="00000500000000000000" pitchFamily="2" charset="-79"/>
                <a:cs typeface="Miriam Libre" panose="00000500000000000000" pitchFamily="2" charset="-79"/>
              </a:rPr>
              <a:t>cryptography</a:t>
            </a:r>
            <a:r>
              <a:rPr lang="en-US" dirty="0">
                <a:solidFill>
                  <a:srgbClr val="2626F7"/>
                </a:solidFill>
                <a:latin typeface="Miriam Libre" panose="00000500000000000000" pitchFamily="2" charset="-79"/>
                <a:cs typeface="Miriam Libre" panose="00000500000000000000" pitchFamily="2" charset="-79"/>
              </a:rPr>
              <a:t> by the </a:t>
            </a:r>
            <a:r>
              <a:rPr lang="en-US" sz="1600" b="1" dirty="0">
                <a:solidFill>
                  <a:srgbClr val="2626F7"/>
                </a:solidFill>
                <a:latin typeface="Miriam Libre" panose="00000500000000000000" pitchFamily="2" charset="-79"/>
                <a:cs typeface="Miriam Libre" panose="00000500000000000000" pitchFamily="2" charset="-79"/>
              </a:rPr>
              <a:t>network</a:t>
            </a:r>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p:txBody>
      </p:sp>
      <p:pic>
        <p:nvPicPr>
          <p:cNvPr id="4100" name="Picture 4" descr="Antique Ledger Shabby Aged Book Pages - Old Design Shop Blog">
            <a:extLst>
              <a:ext uri="{FF2B5EF4-FFF2-40B4-BE49-F238E27FC236}">
                <a16:creationId xmlns:a16="http://schemas.microsoft.com/office/drawing/2014/main" id="{27CBE5D1-3E42-4BD5-B2B3-AC9172C06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84" y="1825380"/>
            <a:ext cx="1286290" cy="20280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ransaction Icons - Iconshock">
            <a:extLst>
              <a:ext uri="{FF2B5EF4-FFF2-40B4-BE49-F238E27FC236}">
                <a16:creationId xmlns:a16="http://schemas.microsoft.com/office/drawing/2014/main" id="{225D2D9D-36D1-4E3B-890A-5B6A191A4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13738" y="1751959"/>
            <a:ext cx="1431952" cy="143195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Blockchain - Glossary - CipherTrace">
            <a:extLst>
              <a:ext uri="{FF2B5EF4-FFF2-40B4-BE49-F238E27FC236}">
                <a16:creationId xmlns:a16="http://schemas.microsoft.com/office/drawing/2014/main" id="{62C1485D-E9F4-46BC-9098-BA20C45DA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073" y="2011914"/>
            <a:ext cx="1624213" cy="162421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Let's talk about nodes!. In the blockchain system, we have a… | by Jura  Protocol Media | Medium">
            <a:extLst>
              <a:ext uri="{FF2B5EF4-FFF2-40B4-BE49-F238E27FC236}">
                <a16:creationId xmlns:a16="http://schemas.microsoft.com/office/drawing/2014/main" id="{5D458A4D-CACC-47BA-B522-6B8A34BE32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4593" y="3183911"/>
            <a:ext cx="1608004" cy="136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439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104"/>
                                        </p:tgtEl>
                                        <p:attrNameLst>
                                          <p:attrName>style.visibility</p:attrName>
                                        </p:attrNameLst>
                                      </p:cBhvr>
                                      <p:to>
                                        <p:strVal val="visible"/>
                                      </p:to>
                                    </p:set>
                                    <p:animEffect transition="in" filter="fade">
                                      <p:cBhvr>
                                        <p:cTn id="18" dur="500"/>
                                        <p:tgtEl>
                                          <p:spTgt spid="41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4106"/>
                                        </p:tgtEl>
                                        <p:attrNameLst>
                                          <p:attrName>style.visibility</p:attrName>
                                        </p:attrNameLst>
                                      </p:cBhvr>
                                      <p:to>
                                        <p:strVal val="visible"/>
                                      </p:to>
                                    </p:set>
                                    <p:animEffect transition="in" filter="fade">
                                      <p:cBhvr>
                                        <p:cTn id="26" dur="500"/>
                                        <p:tgtEl>
                                          <p:spTgt spid="410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4108"/>
                                        </p:tgtEl>
                                        <p:attrNameLst>
                                          <p:attrName>style.visibility</p:attrName>
                                        </p:attrNameLst>
                                      </p:cBhvr>
                                      <p:to>
                                        <p:strVal val="visible"/>
                                      </p:to>
                                    </p:set>
                                    <p:animEffect transition="in" filter="fade">
                                      <p:cBhvr>
                                        <p:cTn id="34"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a:xfrm>
            <a:off x="720000" y="445025"/>
            <a:ext cx="7555704" cy="572700"/>
          </a:xfrm>
        </p:spPr>
        <p:txBody>
          <a:bodyPr/>
          <a:lstStyle/>
          <a:p>
            <a:r>
              <a:rPr lang="en-US" dirty="0"/>
              <a:t>Unplugged Example</a:t>
            </a:r>
          </a:p>
        </p:txBody>
      </p:sp>
      <p:pic>
        <p:nvPicPr>
          <p:cNvPr id="49" name="Picture 48">
            <a:extLst>
              <a:ext uri="{FF2B5EF4-FFF2-40B4-BE49-F238E27FC236}">
                <a16:creationId xmlns:a16="http://schemas.microsoft.com/office/drawing/2014/main" id="{56A2FFAD-BC7B-4FAF-9F56-DFC85C4FF809}"/>
              </a:ext>
            </a:extLst>
          </p:cNvPr>
          <p:cNvPicPr>
            <a:picLocks noChangeAspect="1"/>
          </p:cNvPicPr>
          <p:nvPr/>
        </p:nvPicPr>
        <p:blipFill rotWithShape="1">
          <a:blip r:embed="rId3"/>
          <a:srcRect t="20627"/>
          <a:stretch/>
        </p:blipFill>
        <p:spPr>
          <a:xfrm>
            <a:off x="614804" y="2759384"/>
            <a:ext cx="7966439" cy="1778509"/>
          </a:xfrm>
          <a:prstGeom prst="rect">
            <a:avLst/>
          </a:prstGeom>
        </p:spPr>
      </p:pic>
      <p:sp>
        <p:nvSpPr>
          <p:cNvPr id="50" name="Rectangle 49">
            <a:extLst>
              <a:ext uri="{FF2B5EF4-FFF2-40B4-BE49-F238E27FC236}">
                <a16:creationId xmlns:a16="http://schemas.microsoft.com/office/drawing/2014/main" id="{9EAF007F-423F-4D91-A1C0-6E0202D38BAB}"/>
              </a:ext>
            </a:extLst>
          </p:cNvPr>
          <p:cNvSpPr/>
          <p:nvPr/>
        </p:nvSpPr>
        <p:spPr>
          <a:xfrm>
            <a:off x="865848" y="2019721"/>
            <a:ext cx="1893536" cy="864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solidFill>
                  <a:schemeClr val="tx1"/>
                </a:solidFill>
                <a:latin typeface="Miriam Libre" panose="00000500000000000000" pitchFamily="2" charset="-79"/>
                <a:cs typeface="Miriam Libre" panose="00000500000000000000" pitchFamily="2" charset="-79"/>
              </a:rPr>
              <a:t>3 People</a:t>
            </a:r>
          </a:p>
        </p:txBody>
      </p:sp>
      <p:sp>
        <p:nvSpPr>
          <p:cNvPr id="51" name="Rectangle 50">
            <a:extLst>
              <a:ext uri="{FF2B5EF4-FFF2-40B4-BE49-F238E27FC236}">
                <a16:creationId xmlns:a16="http://schemas.microsoft.com/office/drawing/2014/main" id="{9713327B-8F0B-4F15-8251-BB3860D180FC}"/>
              </a:ext>
            </a:extLst>
          </p:cNvPr>
          <p:cNvSpPr/>
          <p:nvPr/>
        </p:nvSpPr>
        <p:spPr>
          <a:xfrm>
            <a:off x="3641416" y="1582835"/>
            <a:ext cx="2120113" cy="8737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bg1"/>
                </a:solidFill>
                <a:latin typeface="Miriam Libre" panose="00000500000000000000" pitchFamily="2" charset="-79"/>
                <a:cs typeface="Miriam Libre" panose="00000500000000000000" pitchFamily="2" charset="-79"/>
              </a:rPr>
              <a:t>Everyone</a:t>
            </a:r>
          </a:p>
        </p:txBody>
      </p:sp>
      <p:sp>
        <p:nvSpPr>
          <p:cNvPr id="52" name="Rectangle 51">
            <a:extLst>
              <a:ext uri="{FF2B5EF4-FFF2-40B4-BE49-F238E27FC236}">
                <a16:creationId xmlns:a16="http://schemas.microsoft.com/office/drawing/2014/main" id="{DE4A0691-4609-4D0F-B6B8-A77D93A6BBE3}"/>
              </a:ext>
            </a:extLst>
          </p:cNvPr>
          <p:cNvSpPr/>
          <p:nvPr/>
        </p:nvSpPr>
        <p:spPr>
          <a:xfrm>
            <a:off x="6384618" y="1885612"/>
            <a:ext cx="2120113" cy="8737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solidFill>
                  <a:schemeClr val="tx1"/>
                </a:solidFill>
                <a:latin typeface="Miriam Libre" panose="00000500000000000000" pitchFamily="2" charset="-79"/>
                <a:cs typeface="Miriam Libre" panose="00000500000000000000" pitchFamily="2" charset="-79"/>
              </a:rPr>
              <a:t>1 Person</a:t>
            </a:r>
          </a:p>
        </p:txBody>
      </p:sp>
    </p:spTree>
    <p:extLst>
      <p:ext uri="{BB962C8B-B14F-4D97-AF65-F5344CB8AC3E}">
        <p14:creationId xmlns:p14="http://schemas.microsoft.com/office/powerpoint/2010/main" val="125647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a:xfrm>
            <a:off x="720000" y="445025"/>
            <a:ext cx="7555704" cy="572700"/>
          </a:xfrm>
        </p:spPr>
        <p:txBody>
          <a:bodyPr/>
          <a:lstStyle/>
          <a:p>
            <a:r>
              <a:rPr lang="en-US" dirty="0"/>
              <a:t>Mining with Cryptography</a:t>
            </a:r>
          </a:p>
        </p:txBody>
      </p:sp>
      <p:sp>
        <p:nvSpPr>
          <p:cNvPr id="7" name="TextBox 6">
            <a:extLst>
              <a:ext uri="{FF2B5EF4-FFF2-40B4-BE49-F238E27FC236}">
                <a16:creationId xmlns:a16="http://schemas.microsoft.com/office/drawing/2014/main" id="{33EA9930-4021-4854-9F0A-5361DAB6F860}"/>
              </a:ext>
            </a:extLst>
          </p:cNvPr>
          <p:cNvSpPr txBox="1"/>
          <p:nvPr/>
        </p:nvSpPr>
        <p:spPr>
          <a:xfrm>
            <a:off x="509798" y="1418546"/>
            <a:ext cx="8100128" cy="3184333"/>
          </a:xfrm>
          <a:prstGeom prst="rect">
            <a:avLst/>
          </a:prstGeom>
          <a:noFill/>
        </p:spPr>
        <p:txBody>
          <a:bodyPr wrap="square">
            <a:spAutoFit/>
          </a:bodyPr>
          <a:lstStyle/>
          <a:p>
            <a:pPr marL="342900" lvl="0" indent="-342900">
              <a:lnSpc>
                <a:spcPct val="107000"/>
              </a:lnSpc>
              <a:buFont typeface="Symbol" panose="05050102010706020507" pitchFamily="18" charset="2"/>
              <a:buChar char=""/>
              <a:tabLst>
                <a:tab pos="457200" algn="l"/>
              </a:tabLst>
            </a:pPr>
            <a:r>
              <a:rPr lang="en-US" sz="1600" dirty="0">
                <a:latin typeface="Miriam Libre" panose="00000500000000000000" pitchFamily="2" charset="-79"/>
                <a:ea typeface="Arial" panose="020B0604020202020204" pitchFamily="34" charset="0"/>
                <a:cs typeface="Arial" panose="020B0604020202020204" pitchFamily="34" charset="0"/>
              </a:rPr>
              <a:t>A </a:t>
            </a:r>
            <a:r>
              <a:rPr lang="en-US" sz="1600" b="1" dirty="0">
                <a:latin typeface="Miriam Libre" panose="00000500000000000000" pitchFamily="2" charset="-79"/>
                <a:ea typeface="Arial" panose="020B0604020202020204" pitchFamily="34" charset="0"/>
                <a:cs typeface="Arial" panose="020B0604020202020204" pitchFamily="34" charset="0"/>
              </a:rPr>
              <a:t>miner</a:t>
            </a:r>
            <a:r>
              <a:rPr lang="en-US" sz="1600" dirty="0">
                <a:latin typeface="Miriam Libre" panose="00000500000000000000" pitchFamily="2" charset="-79"/>
                <a:ea typeface="Arial" panose="020B0604020202020204" pitchFamily="34" charset="0"/>
                <a:cs typeface="Arial" panose="020B0604020202020204" pitchFamily="34" charset="0"/>
              </a:rPr>
              <a:t> is a Block creator/signer who receives a Block Reward (</a:t>
            </a:r>
            <a:r>
              <a:rPr lang="en-US" sz="1600" dirty="0">
                <a:latin typeface="Times New Roman" panose="02020603050405020304" pitchFamily="18" charset="0"/>
                <a:ea typeface="Arial" panose="020B0604020202020204" pitchFamily="34" charset="0"/>
                <a:cs typeface="Times New Roman" panose="02020603050405020304" pitchFamily="18" charset="0"/>
              </a:rPr>
              <a:t>₿₿₿</a:t>
            </a:r>
            <a:r>
              <a:rPr lang="en-US" sz="1600" dirty="0">
                <a:latin typeface="Miriam Libre" panose="00000500000000000000" pitchFamily="2" charset="-79"/>
                <a:ea typeface="Arial" panose="020B0604020202020204" pitchFamily="34" charset="0"/>
                <a:cs typeface="Arial" panose="020B0604020202020204" pitchFamily="34"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457200" algn="l"/>
              </a:tabLst>
            </a:pPr>
            <a:endParaRPr lang="en-US" sz="1200" b="1" dirty="0">
              <a:latin typeface="Miriam Libre" panose="00000500000000000000" pitchFamily="2" charset="-79"/>
              <a:ea typeface="Arial" panose="020B0604020202020204" pitchFamily="34" charset="0"/>
              <a:cs typeface="Arial" panose="020B0604020202020204" pitchFamily="34" charset="0"/>
            </a:endParaRPr>
          </a:p>
          <a:p>
            <a:pPr marL="342900" lvl="0" indent="-342900">
              <a:lnSpc>
                <a:spcPct val="107000"/>
              </a:lnSpc>
              <a:buFont typeface="Symbol" panose="05050102010706020507" pitchFamily="18" charset="2"/>
              <a:buChar char=""/>
              <a:tabLst>
                <a:tab pos="457200" algn="l"/>
              </a:tabLst>
            </a:pPr>
            <a:r>
              <a:rPr lang="en-US" sz="1600" b="1" dirty="0" err="1">
                <a:latin typeface="Miriam Libre" panose="00000500000000000000" pitchFamily="2" charset="-79"/>
                <a:ea typeface="Arial" panose="020B0604020202020204" pitchFamily="34" charset="0"/>
                <a:cs typeface="Arial" panose="020B0604020202020204" pitchFamily="34" charset="0"/>
              </a:rPr>
              <a:t>PoW</a:t>
            </a:r>
            <a:r>
              <a:rPr lang="en-US" sz="1600" dirty="0">
                <a:latin typeface="Miriam Libre" panose="00000500000000000000" pitchFamily="2" charset="-79"/>
                <a:ea typeface="Arial" panose="020B0604020202020204" pitchFamily="34" charset="0"/>
                <a:cs typeface="Arial" panose="020B0604020202020204" pitchFamily="34" charset="0"/>
              </a:rPr>
              <a:t> (Proof of Work) – a verification system in which a miner                proves that a LOT of computational effort has been expended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dirty="0">
                <a:latin typeface="Miriam Libre" panose="00000500000000000000" pitchFamily="2" charset="-79"/>
                <a:ea typeface="Arial" panose="020B0604020202020204" pitchFamily="34" charset="0"/>
                <a:cs typeface="Arial" panose="020B0604020202020204" pitchFamily="34" charset="0"/>
              </a:rPr>
              <a:t>More than would be worth faking – this helps build consensus</a:t>
            </a:r>
          </a:p>
          <a:p>
            <a:pPr marL="742950" lvl="1" indent="-285750">
              <a:lnSpc>
                <a:spcPct val="107000"/>
              </a:lnSpc>
              <a:buFont typeface="Courier New" panose="02070309020205020404" pitchFamily="49" charset="0"/>
              <a:buChar char="o"/>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457200" algn="l"/>
              </a:tabLst>
            </a:pPr>
            <a:r>
              <a:rPr lang="en-US" sz="1600" b="1" dirty="0">
                <a:latin typeface="Miriam Libre" panose="00000500000000000000" pitchFamily="2" charset="-79"/>
                <a:ea typeface="Arial" panose="020B0604020202020204" pitchFamily="34" charset="0"/>
                <a:cs typeface="Arial" panose="020B0604020202020204" pitchFamily="34" charset="0"/>
              </a:rPr>
              <a:t>Nonce</a:t>
            </a:r>
            <a:r>
              <a:rPr lang="en-US" sz="1600" dirty="0">
                <a:latin typeface="Miriam Libre" panose="00000500000000000000" pitchFamily="2" charset="-79"/>
                <a:ea typeface="Arial" panose="020B0604020202020204" pitchFamily="34" charset="0"/>
                <a:cs typeface="Arial" panose="020B0604020202020204" pitchFamily="34" charset="0"/>
              </a:rPr>
              <a:t> (number used once) – magic number that miners want to find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dirty="0">
                <a:latin typeface="Miriam Libre" panose="00000500000000000000" pitchFamily="2" charset="-79"/>
                <a:ea typeface="Arial" panose="020B0604020202020204" pitchFamily="34" charset="0"/>
                <a:cs typeface="Arial" panose="020B0604020202020204" pitchFamily="34" charset="0"/>
              </a:rPr>
              <a:t>Makes the block </a:t>
            </a:r>
            <a:r>
              <a:rPr lang="en-US" b="1" dirty="0">
                <a:latin typeface="Miriam Libre" panose="00000500000000000000" pitchFamily="2" charset="-79"/>
                <a:ea typeface="Arial" panose="020B0604020202020204" pitchFamily="34" charset="0"/>
                <a:cs typeface="Arial" panose="020B0604020202020204" pitchFamily="34" charset="0"/>
              </a:rPr>
              <a:t>hash</a:t>
            </a:r>
            <a:r>
              <a:rPr lang="en-US" dirty="0">
                <a:latin typeface="Miriam Libre" panose="00000500000000000000" pitchFamily="2" charset="-79"/>
                <a:ea typeface="Arial" panose="020B0604020202020204" pitchFamily="34" charset="0"/>
                <a:cs typeface="Arial" panose="020B0604020202020204" pitchFamily="34" charset="0"/>
              </a:rPr>
              <a:t> fit the pattern</a:t>
            </a:r>
          </a:p>
          <a:p>
            <a:pPr marL="742950" lvl="1" indent="-285750">
              <a:lnSpc>
                <a:spcPct val="107000"/>
              </a:lnSpc>
              <a:buFont typeface="Courier New" panose="02070309020205020404" pitchFamily="49" charset="0"/>
              <a:buChar char="o"/>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457200" algn="l"/>
              </a:tabLst>
            </a:pPr>
            <a:r>
              <a:rPr lang="en-US" sz="1600" b="1" dirty="0">
                <a:latin typeface="Miriam Libre" panose="00000500000000000000" pitchFamily="2" charset="-79"/>
                <a:ea typeface="Arial" panose="020B0604020202020204" pitchFamily="34" charset="0"/>
                <a:cs typeface="Arial" panose="020B0604020202020204" pitchFamily="34" charset="0"/>
              </a:rPr>
              <a:t>Cryptographic Hash Function</a:t>
            </a:r>
            <a:r>
              <a:rPr lang="en-US" sz="1600" dirty="0">
                <a:latin typeface="Miriam Libre" panose="00000500000000000000" pitchFamily="2" charset="-79"/>
                <a:ea typeface="Arial" panose="020B0604020202020204" pitchFamily="34" charset="0"/>
                <a:cs typeface="Arial" panose="020B0604020202020204" pitchFamily="34" charset="0"/>
              </a:rPr>
              <a:t> – takes data and outputs a </a:t>
            </a:r>
            <a:r>
              <a:rPr lang="en-US" sz="1600" i="1" dirty="0">
                <a:latin typeface="Miriam Libre" panose="00000500000000000000" pitchFamily="2" charset="-79"/>
                <a:ea typeface="Arial" panose="020B0604020202020204" pitchFamily="34" charset="0"/>
                <a:cs typeface="Arial" panose="020B0604020202020204" pitchFamily="34" charset="0"/>
              </a:rPr>
              <a:t>random-looking</a:t>
            </a:r>
            <a:r>
              <a:rPr lang="en-US" sz="1600" dirty="0">
                <a:latin typeface="Miriam Libre" panose="00000500000000000000" pitchFamily="2" charset="-79"/>
                <a:ea typeface="Arial" panose="020B0604020202020204" pitchFamily="34" charset="0"/>
                <a:cs typeface="Arial" panose="020B0604020202020204" pitchFamily="34" charset="0"/>
              </a:rPr>
              <a:t> string of letters and numbers called a </a:t>
            </a:r>
            <a:r>
              <a:rPr lang="en-US" sz="1600" b="1" dirty="0">
                <a:latin typeface="Miriam Libre" panose="00000500000000000000" pitchFamily="2" charset="-79"/>
                <a:ea typeface="Arial" panose="020B0604020202020204" pitchFamily="34" charset="0"/>
                <a:cs typeface="Arial" panose="020B0604020202020204" pitchFamily="34" charset="0"/>
              </a:rPr>
              <a:t>hash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tabLst>
                <a:tab pos="914400" algn="l"/>
              </a:tabLst>
            </a:pPr>
            <a:r>
              <a:rPr lang="en-US" dirty="0">
                <a:latin typeface="Miriam Libre" panose="00000500000000000000" pitchFamily="2" charset="-79"/>
                <a:ea typeface="Arial" panose="020B0604020202020204" pitchFamily="34" charset="0"/>
                <a:cs typeface="Arial" panose="020B0604020202020204" pitchFamily="34" charset="0"/>
              </a:rPr>
              <a:t>For the </a:t>
            </a:r>
            <a:r>
              <a:rPr lang="en-US" b="1" dirty="0">
                <a:latin typeface="Miriam Libre" panose="00000500000000000000" pitchFamily="2" charset="-79"/>
                <a:ea typeface="Arial" panose="020B0604020202020204" pitchFamily="34" charset="0"/>
                <a:cs typeface="Arial" panose="020B0604020202020204" pitchFamily="34" charset="0"/>
              </a:rPr>
              <a:t>hash</a:t>
            </a:r>
            <a:r>
              <a:rPr lang="en-US" dirty="0">
                <a:latin typeface="Miriam Libre" panose="00000500000000000000" pitchFamily="2" charset="-79"/>
                <a:ea typeface="Arial" panose="020B0604020202020204" pitchFamily="34" charset="0"/>
                <a:cs typeface="Arial" panose="020B0604020202020204" pitchFamily="34" charset="0"/>
              </a:rPr>
              <a:t> to be valid, it should start with many 0s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tabLst>
                <a:tab pos="914400" algn="l"/>
              </a:tabLst>
            </a:pPr>
            <a:r>
              <a:rPr lang="en-US" dirty="0">
                <a:latin typeface="Miriam Libre" panose="00000500000000000000" pitchFamily="2" charset="-79"/>
                <a:ea typeface="Arial" panose="020B0604020202020204" pitchFamily="34" charset="0"/>
                <a:cs typeface="Arial" panose="020B0604020202020204" pitchFamily="34" charset="0"/>
              </a:rPr>
              <a:t>Easy to verify, but extremely difficult find (1 in 75 sextillion chance)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descr="Lost Miner - Official Feed The Beast Wiki">
            <a:extLst>
              <a:ext uri="{FF2B5EF4-FFF2-40B4-BE49-F238E27FC236}">
                <a16:creationId xmlns:a16="http://schemas.microsoft.com/office/drawing/2014/main" id="{FC82F012-52CB-4FD9-A732-9849EDB57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388" y="1418546"/>
            <a:ext cx="1156631" cy="216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90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animEffect transition="in" filter="fade">
                                      <p:cBhvr>
                                        <p:cTn id="45"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Interactive Demo</a:t>
            </a:r>
          </a:p>
        </p:txBody>
      </p:sp>
      <p:sp>
        <p:nvSpPr>
          <p:cNvPr id="3" name="Rectangle 2">
            <a:extLst>
              <a:ext uri="{FF2B5EF4-FFF2-40B4-BE49-F238E27FC236}">
                <a16:creationId xmlns:a16="http://schemas.microsoft.com/office/drawing/2014/main" id="{CCF9D8A1-30DB-4EDF-A25C-A47EEB6FE99A}"/>
              </a:ext>
            </a:extLst>
          </p:cNvPr>
          <p:cNvSpPr/>
          <p:nvPr/>
        </p:nvSpPr>
        <p:spPr>
          <a:xfrm>
            <a:off x="525982" y="1343277"/>
            <a:ext cx="8083944" cy="3285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solidFill>
                  <a:srgbClr val="D4D4D4"/>
                </a:solidFill>
                <a:effectLst/>
                <a:latin typeface="Miriam Libre" panose="00000500000000000000" pitchFamily="2" charset="-79"/>
                <a:cs typeface="Miriam Libre" panose="00000500000000000000" pitchFamily="2" charset="-79"/>
                <a:hlinkClick r:id="rId3"/>
              </a:rPr>
              <a:t>andersbrownworth.com/blockchain/</a:t>
            </a:r>
            <a:endParaRPr lang="en-US" sz="3200" b="0" dirty="0">
              <a:solidFill>
                <a:srgbClr val="D4D4D4"/>
              </a:solidFill>
              <a:effectLst/>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1985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5400" b="0" dirty="0">
                <a:solidFill>
                  <a:schemeClr val="tx1"/>
                </a:solidFill>
              </a:rPr>
              <a:t>Ethereum &amp;</a:t>
            </a:r>
            <a:r>
              <a:rPr lang="en-US" sz="5400" b="0" dirty="0">
                <a:solidFill>
                  <a:schemeClr val="accent3">
                    <a:lumMod val="50000"/>
                  </a:schemeClr>
                </a:solidFill>
              </a:rPr>
              <a:t> </a:t>
            </a:r>
            <a:r>
              <a:rPr lang="en-US" sz="5400" dirty="0">
                <a:solidFill>
                  <a:schemeClr val="accent4">
                    <a:lumMod val="40000"/>
                    <a:lumOff val="60000"/>
                  </a:schemeClr>
                </a:solidFill>
              </a:rPr>
              <a:t>Smart Contracts</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How can you develop a blockchain app?</a:t>
            </a:r>
          </a:p>
        </p:txBody>
      </p:sp>
    </p:spTree>
    <p:extLst>
      <p:ext uri="{BB962C8B-B14F-4D97-AF65-F5344CB8AC3E}">
        <p14:creationId xmlns:p14="http://schemas.microsoft.com/office/powerpoint/2010/main" val="2505850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39F3-95B7-402F-BF14-2EC1866DEC2C}"/>
              </a:ext>
            </a:extLst>
          </p:cNvPr>
          <p:cNvSpPr>
            <a:spLocks noGrp="1"/>
          </p:cNvSpPr>
          <p:nvPr>
            <p:ph type="title"/>
          </p:nvPr>
        </p:nvSpPr>
        <p:spPr/>
        <p:txBody>
          <a:bodyPr/>
          <a:lstStyle/>
          <a:p>
            <a:r>
              <a:rPr lang="en-US" dirty="0"/>
              <a:t>Cultural Perceptions</a:t>
            </a:r>
          </a:p>
        </p:txBody>
      </p:sp>
      <p:pic>
        <p:nvPicPr>
          <p:cNvPr id="5124" name="Picture 4" descr="Staples Center becomes Crypto.com Arena in name rights deal - Los Angeles  Times">
            <a:extLst>
              <a:ext uri="{FF2B5EF4-FFF2-40B4-BE49-F238E27FC236}">
                <a16:creationId xmlns:a16="http://schemas.microsoft.com/office/drawing/2014/main" id="{A2E0F238-DCCD-4FA0-B4D5-6CF9342F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719" y="1285875"/>
            <a:ext cx="2346470" cy="15672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itcoin Prices Drop Amid Broader Crypto Tumble | Barron's">
            <a:extLst>
              <a:ext uri="{FF2B5EF4-FFF2-40B4-BE49-F238E27FC236}">
                <a16:creationId xmlns:a16="http://schemas.microsoft.com/office/drawing/2014/main" id="{7F47016F-BA12-4825-A67D-2E566888C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17" b="10904"/>
          <a:stretch/>
        </p:blipFill>
        <p:spPr bwMode="auto">
          <a:xfrm>
            <a:off x="494721" y="1283865"/>
            <a:ext cx="2059998" cy="15672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DFA8B2-8E40-415A-9992-F6B75E1F9B26}"/>
              </a:ext>
            </a:extLst>
          </p:cNvPr>
          <p:cNvPicPr>
            <a:picLocks noChangeAspect="1"/>
          </p:cNvPicPr>
          <p:nvPr/>
        </p:nvPicPr>
        <p:blipFill>
          <a:blip r:embed="rId5"/>
          <a:stretch>
            <a:fillRect/>
          </a:stretch>
        </p:blipFill>
        <p:spPr>
          <a:xfrm>
            <a:off x="4894262" y="1285875"/>
            <a:ext cx="3748090" cy="2046802"/>
          </a:xfrm>
          <a:prstGeom prst="rect">
            <a:avLst/>
          </a:prstGeom>
        </p:spPr>
      </p:pic>
      <p:pic>
        <p:nvPicPr>
          <p:cNvPr id="5128" name="Picture 8" descr="Actor Matt Damon plugs Crypto​.com in global TV spot">
            <a:extLst>
              <a:ext uri="{FF2B5EF4-FFF2-40B4-BE49-F238E27FC236}">
                <a16:creationId xmlns:a16="http://schemas.microsoft.com/office/drawing/2014/main" id="{B9024E60-E215-4C66-8AB1-1527E40F9C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307" t="25229" r="3312" b="-385"/>
          <a:stretch/>
        </p:blipFill>
        <p:spPr bwMode="auto">
          <a:xfrm>
            <a:off x="6244873" y="3332676"/>
            <a:ext cx="2400875" cy="135194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oge (meme) - Wikipedia">
            <a:extLst>
              <a:ext uri="{FF2B5EF4-FFF2-40B4-BE49-F238E27FC236}">
                <a16:creationId xmlns:a16="http://schemas.microsoft.com/office/drawing/2014/main" id="{EA75BC97-80A4-4A25-846D-B270E5F765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31473" y="2849816"/>
            <a:ext cx="2469716" cy="182718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Athletes Investing in NFTs - Which Sports Stars Bought NFTs?">
            <a:extLst>
              <a:ext uri="{FF2B5EF4-FFF2-40B4-BE49-F238E27FC236}">
                <a16:creationId xmlns:a16="http://schemas.microsoft.com/office/drawing/2014/main" id="{52B0F273-620A-45D2-8530-1D31531F5C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76" r="8592"/>
          <a:stretch/>
        </p:blipFill>
        <p:spPr bwMode="auto">
          <a:xfrm>
            <a:off x="498765" y="2848326"/>
            <a:ext cx="1932708" cy="182867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ow 'Put That on Top Shot!' Became a New N.B.A. Mantra - The New York Times">
            <a:extLst>
              <a:ext uri="{FF2B5EF4-FFF2-40B4-BE49-F238E27FC236}">
                <a16:creationId xmlns:a16="http://schemas.microsoft.com/office/drawing/2014/main" id="{31E09CEB-DBB3-43FD-93A8-D12205B896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1189" y="3329923"/>
            <a:ext cx="1347080" cy="134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333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p:cTn id="7" dur="500" fill="hold"/>
                                        <p:tgtEl>
                                          <p:spTgt spid="5126"/>
                                        </p:tgtEl>
                                        <p:attrNameLst>
                                          <p:attrName>ppt_w</p:attrName>
                                        </p:attrNameLst>
                                      </p:cBhvr>
                                      <p:tavLst>
                                        <p:tav tm="0">
                                          <p:val>
                                            <p:fltVal val="0"/>
                                          </p:val>
                                        </p:tav>
                                        <p:tav tm="100000">
                                          <p:val>
                                            <p:strVal val="#ppt_w"/>
                                          </p:val>
                                        </p:tav>
                                      </p:tavLst>
                                    </p:anim>
                                    <p:anim calcmode="lin" valueType="num">
                                      <p:cBhvr>
                                        <p:cTn id="8" dur="500" fill="hold"/>
                                        <p:tgtEl>
                                          <p:spTgt spid="5126"/>
                                        </p:tgtEl>
                                        <p:attrNameLst>
                                          <p:attrName>ppt_h</p:attrName>
                                        </p:attrNameLst>
                                      </p:cBhvr>
                                      <p:tavLst>
                                        <p:tav tm="0">
                                          <p:val>
                                            <p:fltVal val="0"/>
                                          </p:val>
                                        </p:tav>
                                        <p:tav tm="100000">
                                          <p:val>
                                            <p:strVal val="#ppt_h"/>
                                          </p:val>
                                        </p:tav>
                                      </p:tavLst>
                                    </p:anim>
                                    <p:animEffect transition="in" filter="fade">
                                      <p:cBhvr>
                                        <p:cTn id="9" dur="500"/>
                                        <p:tgtEl>
                                          <p:spTgt spid="51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30"/>
                                        </p:tgtEl>
                                        <p:attrNameLst>
                                          <p:attrName>style.visibility</p:attrName>
                                        </p:attrNameLst>
                                      </p:cBhvr>
                                      <p:to>
                                        <p:strVal val="visible"/>
                                      </p:to>
                                    </p:set>
                                    <p:anim calcmode="lin" valueType="num">
                                      <p:cBhvr>
                                        <p:cTn id="14" dur="500" fill="hold"/>
                                        <p:tgtEl>
                                          <p:spTgt spid="5130"/>
                                        </p:tgtEl>
                                        <p:attrNameLst>
                                          <p:attrName>ppt_w</p:attrName>
                                        </p:attrNameLst>
                                      </p:cBhvr>
                                      <p:tavLst>
                                        <p:tav tm="0">
                                          <p:val>
                                            <p:fltVal val="0"/>
                                          </p:val>
                                        </p:tav>
                                        <p:tav tm="100000">
                                          <p:val>
                                            <p:strVal val="#ppt_w"/>
                                          </p:val>
                                        </p:tav>
                                      </p:tavLst>
                                    </p:anim>
                                    <p:anim calcmode="lin" valueType="num">
                                      <p:cBhvr>
                                        <p:cTn id="15" dur="500" fill="hold"/>
                                        <p:tgtEl>
                                          <p:spTgt spid="5130"/>
                                        </p:tgtEl>
                                        <p:attrNameLst>
                                          <p:attrName>ppt_h</p:attrName>
                                        </p:attrNameLst>
                                      </p:cBhvr>
                                      <p:tavLst>
                                        <p:tav tm="0">
                                          <p:val>
                                            <p:fltVal val="0"/>
                                          </p:val>
                                        </p:tav>
                                        <p:tav tm="100000">
                                          <p:val>
                                            <p:strVal val="#ppt_h"/>
                                          </p:val>
                                        </p:tav>
                                      </p:tavLst>
                                    </p:anim>
                                    <p:animEffect transition="in" filter="fade">
                                      <p:cBhvr>
                                        <p:cTn id="16" dur="500"/>
                                        <p:tgtEl>
                                          <p:spTgt spid="51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8"/>
                                        </p:tgtEl>
                                        <p:attrNameLst>
                                          <p:attrName>style.visibility</p:attrName>
                                        </p:attrNameLst>
                                      </p:cBhvr>
                                      <p:to>
                                        <p:strVal val="visible"/>
                                      </p:to>
                                    </p:set>
                                    <p:anim calcmode="lin" valueType="num">
                                      <p:cBhvr>
                                        <p:cTn id="28" dur="500" fill="hold"/>
                                        <p:tgtEl>
                                          <p:spTgt spid="5128"/>
                                        </p:tgtEl>
                                        <p:attrNameLst>
                                          <p:attrName>ppt_w</p:attrName>
                                        </p:attrNameLst>
                                      </p:cBhvr>
                                      <p:tavLst>
                                        <p:tav tm="0">
                                          <p:val>
                                            <p:fltVal val="0"/>
                                          </p:val>
                                        </p:tav>
                                        <p:tav tm="100000">
                                          <p:val>
                                            <p:strVal val="#ppt_w"/>
                                          </p:val>
                                        </p:tav>
                                      </p:tavLst>
                                    </p:anim>
                                    <p:anim calcmode="lin" valueType="num">
                                      <p:cBhvr>
                                        <p:cTn id="29" dur="500" fill="hold"/>
                                        <p:tgtEl>
                                          <p:spTgt spid="5128"/>
                                        </p:tgtEl>
                                        <p:attrNameLst>
                                          <p:attrName>ppt_h</p:attrName>
                                        </p:attrNameLst>
                                      </p:cBhvr>
                                      <p:tavLst>
                                        <p:tav tm="0">
                                          <p:val>
                                            <p:fltVal val="0"/>
                                          </p:val>
                                        </p:tav>
                                        <p:tav tm="100000">
                                          <p:val>
                                            <p:strVal val="#ppt_h"/>
                                          </p:val>
                                        </p:tav>
                                      </p:tavLst>
                                    </p:anim>
                                    <p:animEffect transition="in" filter="fade">
                                      <p:cBhvr>
                                        <p:cTn id="30" dur="500"/>
                                        <p:tgtEl>
                                          <p:spTgt spid="51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132"/>
                                        </p:tgtEl>
                                        <p:attrNameLst>
                                          <p:attrName>style.visibility</p:attrName>
                                        </p:attrNameLst>
                                      </p:cBhvr>
                                      <p:to>
                                        <p:strVal val="visible"/>
                                      </p:to>
                                    </p:set>
                                    <p:anim calcmode="lin" valueType="num">
                                      <p:cBhvr>
                                        <p:cTn id="42" dur="500" fill="hold"/>
                                        <p:tgtEl>
                                          <p:spTgt spid="5132"/>
                                        </p:tgtEl>
                                        <p:attrNameLst>
                                          <p:attrName>ppt_w</p:attrName>
                                        </p:attrNameLst>
                                      </p:cBhvr>
                                      <p:tavLst>
                                        <p:tav tm="0">
                                          <p:val>
                                            <p:fltVal val="0"/>
                                          </p:val>
                                        </p:tav>
                                        <p:tav tm="100000">
                                          <p:val>
                                            <p:strVal val="#ppt_w"/>
                                          </p:val>
                                        </p:tav>
                                      </p:tavLst>
                                    </p:anim>
                                    <p:anim calcmode="lin" valueType="num">
                                      <p:cBhvr>
                                        <p:cTn id="43" dur="500" fill="hold"/>
                                        <p:tgtEl>
                                          <p:spTgt spid="5132"/>
                                        </p:tgtEl>
                                        <p:attrNameLst>
                                          <p:attrName>ppt_h</p:attrName>
                                        </p:attrNameLst>
                                      </p:cBhvr>
                                      <p:tavLst>
                                        <p:tav tm="0">
                                          <p:val>
                                            <p:fltVal val="0"/>
                                          </p:val>
                                        </p:tav>
                                        <p:tav tm="100000">
                                          <p:val>
                                            <p:strVal val="#ppt_h"/>
                                          </p:val>
                                        </p:tav>
                                      </p:tavLst>
                                    </p:anim>
                                    <p:animEffect transition="in" filter="fade">
                                      <p:cBhvr>
                                        <p:cTn id="44" dur="500"/>
                                        <p:tgtEl>
                                          <p:spTgt spid="513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34"/>
                                        </p:tgtEl>
                                        <p:attrNameLst>
                                          <p:attrName>style.visibility</p:attrName>
                                        </p:attrNameLst>
                                      </p:cBhvr>
                                      <p:to>
                                        <p:strVal val="visible"/>
                                      </p:to>
                                    </p:set>
                                    <p:anim calcmode="lin" valueType="num">
                                      <p:cBhvr>
                                        <p:cTn id="49" dur="500" fill="hold"/>
                                        <p:tgtEl>
                                          <p:spTgt spid="5134"/>
                                        </p:tgtEl>
                                        <p:attrNameLst>
                                          <p:attrName>ppt_w</p:attrName>
                                        </p:attrNameLst>
                                      </p:cBhvr>
                                      <p:tavLst>
                                        <p:tav tm="0">
                                          <p:val>
                                            <p:fltVal val="0"/>
                                          </p:val>
                                        </p:tav>
                                        <p:tav tm="100000">
                                          <p:val>
                                            <p:strVal val="#ppt_w"/>
                                          </p:val>
                                        </p:tav>
                                      </p:tavLst>
                                    </p:anim>
                                    <p:anim calcmode="lin" valueType="num">
                                      <p:cBhvr>
                                        <p:cTn id="50" dur="500" fill="hold"/>
                                        <p:tgtEl>
                                          <p:spTgt spid="5134"/>
                                        </p:tgtEl>
                                        <p:attrNameLst>
                                          <p:attrName>ppt_h</p:attrName>
                                        </p:attrNameLst>
                                      </p:cBhvr>
                                      <p:tavLst>
                                        <p:tav tm="0">
                                          <p:val>
                                            <p:fltVal val="0"/>
                                          </p:val>
                                        </p:tav>
                                        <p:tav tm="100000">
                                          <p:val>
                                            <p:strVal val="#ppt_h"/>
                                          </p:val>
                                        </p:tav>
                                      </p:tavLst>
                                    </p:anim>
                                    <p:animEffect transition="in" filter="fade">
                                      <p:cBhvr>
                                        <p:cTn id="51" dur="5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Ethereum</a:t>
            </a:r>
          </a:p>
        </p:txBody>
      </p:sp>
      <p:sp>
        <p:nvSpPr>
          <p:cNvPr id="3" name="Rectangle 2">
            <a:extLst>
              <a:ext uri="{FF2B5EF4-FFF2-40B4-BE49-F238E27FC236}">
                <a16:creationId xmlns:a16="http://schemas.microsoft.com/office/drawing/2014/main" id="{CCF9D8A1-30DB-4EDF-A25C-A47EEB6FE99A}"/>
              </a:ext>
            </a:extLst>
          </p:cNvPr>
          <p:cNvSpPr/>
          <p:nvPr/>
        </p:nvSpPr>
        <p:spPr>
          <a:xfrm>
            <a:off x="2351647" y="1393991"/>
            <a:ext cx="6177022" cy="309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b="1" dirty="0">
                <a:solidFill>
                  <a:srgbClr val="000000"/>
                </a:solidFill>
                <a:effectLst/>
                <a:latin typeface="Miriam Libre" panose="00000500000000000000" pitchFamily="2" charset="-79"/>
                <a:ea typeface="+mn-ea"/>
                <a:cs typeface="Times New Roman" panose="02020603050405020304" pitchFamily="18" charset="0"/>
              </a:rPr>
              <a:t>Ethereum</a:t>
            </a:r>
            <a:r>
              <a:rPr lang="en-US" sz="2300" dirty="0">
                <a:solidFill>
                  <a:srgbClr val="000000"/>
                </a:solidFill>
                <a:effectLst/>
                <a:latin typeface="Miriam Libre" panose="00000500000000000000" pitchFamily="2" charset="-79"/>
                <a:ea typeface="+mn-ea"/>
                <a:cs typeface="Times New Roman" panose="02020603050405020304" pitchFamily="18" charset="0"/>
              </a:rPr>
              <a:t> is an open-source blockchain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Its cryptocurrency is Ether (</a:t>
            </a:r>
            <a:r>
              <a:rPr lang="en-US" sz="2300" b="1" dirty="0">
                <a:solidFill>
                  <a:srgbClr val="000000"/>
                </a:solidFill>
                <a:effectLst/>
                <a:latin typeface="Miriam Libre" panose="00000500000000000000" pitchFamily="2" charset="-79"/>
                <a:ea typeface="+mn-ea"/>
                <a:cs typeface="Times New Roman" panose="02020603050405020304" pitchFamily="18" charset="0"/>
              </a:rPr>
              <a:t>ETH</a:t>
            </a:r>
            <a:r>
              <a:rPr lang="en-US" sz="2300" dirty="0">
                <a:solidFill>
                  <a:srgbClr val="000000"/>
                </a:solidFill>
                <a:effectLst/>
                <a:latin typeface="Miriam Libre" panose="00000500000000000000" pitchFamily="2" charset="-79"/>
                <a:ea typeface="+mn-ea"/>
                <a:cs typeface="Times New Roman" panose="02020603050405020304" pitchFamily="18" charset="0"/>
              </a:rPr>
              <a:t> or </a:t>
            </a:r>
            <a:r>
              <a:rPr lang="el-GR" sz="2300" b="1" dirty="0">
                <a:solidFill>
                  <a:srgbClr val="000000"/>
                </a:solidFill>
                <a:effectLst/>
                <a:latin typeface="Cambria" panose="02040503050406030204" pitchFamily="18" charset="0"/>
                <a:ea typeface="+mn-ea"/>
                <a:cs typeface="Cambria" panose="02040503050406030204" pitchFamily="18" charset="0"/>
              </a:rPr>
              <a:t>Ξ</a:t>
            </a:r>
            <a:r>
              <a:rPr lang="en-US" sz="2300" dirty="0">
                <a:solidFill>
                  <a:srgbClr val="000000"/>
                </a:solidFill>
                <a:effectLst/>
                <a:latin typeface="Miriam Libre" panose="00000500000000000000" pitchFamily="2" charset="-79"/>
                <a:ea typeface="+mn-ea"/>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latin typeface="Miriam Libre" panose="00000500000000000000" pitchFamily="2" charset="-79"/>
                <a:cs typeface="Times New Roman" panose="02020603050405020304" pitchFamily="18" charset="0"/>
              </a:rPr>
              <a:t>It g</a:t>
            </a:r>
            <a:r>
              <a:rPr lang="en-US" sz="2300" dirty="0">
                <a:solidFill>
                  <a:srgbClr val="000000"/>
                </a:solidFill>
                <a:effectLst/>
                <a:latin typeface="Miriam Libre" panose="00000500000000000000" pitchFamily="2" charset="-79"/>
                <a:ea typeface="+mn-ea"/>
                <a:cs typeface="Times New Roman" panose="02020603050405020304" pitchFamily="18" charset="0"/>
              </a:rPr>
              <a:t>oes beyond just cryptocurrency…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It is fully </a:t>
            </a:r>
            <a:r>
              <a:rPr lang="en-US" sz="2300" b="1" dirty="0">
                <a:solidFill>
                  <a:srgbClr val="000000"/>
                </a:solidFill>
                <a:effectLst/>
                <a:latin typeface="Miriam Libre" panose="00000500000000000000" pitchFamily="2" charset="-79"/>
                <a:ea typeface="+mn-ea"/>
                <a:cs typeface="Times New Roman" panose="02020603050405020304" pitchFamily="18" charset="0"/>
              </a:rPr>
              <a:t>programmable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Developers use it to build </a:t>
            </a:r>
            <a:r>
              <a:rPr lang="en-US" sz="2300" b="1" dirty="0" err="1">
                <a:solidFill>
                  <a:srgbClr val="000000"/>
                </a:solidFill>
                <a:latin typeface="Miriam Libre" panose="00000500000000000000" pitchFamily="2" charset="-79"/>
                <a:cs typeface="Times New Roman" panose="02020603050405020304" pitchFamily="18" charset="0"/>
              </a:rPr>
              <a:t>d</a:t>
            </a:r>
            <a:r>
              <a:rPr lang="en-US" sz="2300" b="1" dirty="0" err="1">
                <a:solidFill>
                  <a:srgbClr val="000000"/>
                </a:solidFill>
                <a:effectLst/>
                <a:latin typeface="Miriam Libre" panose="00000500000000000000" pitchFamily="2" charset="-79"/>
                <a:ea typeface="+mn-ea"/>
                <a:cs typeface="Times New Roman" panose="02020603050405020304" pitchFamily="18" charset="0"/>
              </a:rPr>
              <a:t>apps</a:t>
            </a:r>
            <a:r>
              <a:rPr lang="en-US" sz="2300" dirty="0">
                <a:solidFill>
                  <a:srgbClr val="000000"/>
                </a:solidFill>
                <a:effectLst/>
                <a:latin typeface="Miriam Libre" panose="00000500000000000000" pitchFamily="2" charset="-79"/>
                <a:ea typeface="+mn-ea"/>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2300" b="1" dirty="0">
                <a:solidFill>
                  <a:srgbClr val="000000"/>
                </a:solidFill>
                <a:effectLst/>
                <a:latin typeface="Miriam Libre" panose="00000500000000000000" pitchFamily="2" charset="-79"/>
                <a:ea typeface="+mn-ea"/>
                <a:cs typeface="Times New Roman" panose="02020603050405020304" pitchFamily="18" charset="0"/>
              </a:rPr>
              <a:t>De</a:t>
            </a:r>
            <a:r>
              <a:rPr lang="en-US" sz="2300" dirty="0">
                <a:solidFill>
                  <a:srgbClr val="000000"/>
                </a:solidFill>
                <a:effectLst/>
                <a:latin typeface="Miriam Libre" panose="00000500000000000000" pitchFamily="2" charset="-79"/>
                <a:ea typeface="+mn-ea"/>
                <a:cs typeface="Times New Roman" panose="02020603050405020304" pitchFamily="18" charset="0"/>
              </a:rPr>
              <a:t>centralized </a:t>
            </a:r>
            <a:r>
              <a:rPr lang="en-US" sz="2300" b="1" dirty="0">
                <a:solidFill>
                  <a:srgbClr val="000000"/>
                </a:solidFill>
                <a:effectLst/>
                <a:latin typeface="Miriam Libre" panose="00000500000000000000" pitchFamily="2" charset="-79"/>
                <a:ea typeface="+mn-ea"/>
                <a:cs typeface="Times New Roman" panose="02020603050405020304" pitchFamily="18" charset="0"/>
              </a:rPr>
              <a:t>Fi</a:t>
            </a:r>
            <a:r>
              <a:rPr lang="en-US" sz="2300" dirty="0">
                <a:solidFill>
                  <a:srgbClr val="000000"/>
                </a:solidFill>
                <a:effectLst/>
                <a:latin typeface="Miriam Libre" panose="00000500000000000000" pitchFamily="2" charset="-79"/>
                <a:ea typeface="+mn-ea"/>
                <a:cs typeface="Times New Roman" panose="02020603050405020304" pitchFamily="18" charset="0"/>
              </a:rPr>
              <a:t>nance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2300" b="1" dirty="0">
                <a:solidFill>
                  <a:srgbClr val="000000"/>
                </a:solidFill>
                <a:effectLst/>
                <a:latin typeface="Miriam Libre" panose="00000500000000000000" pitchFamily="2" charset="-79"/>
                <a:ea typeface="+mn-ea"/>
                <a:cs typeface="Times New Roman" panose="02020603050405020304" pitchFamily="18" charset="0"/>
              </a:rPr>
              <a:t>NFTs </a:t>
            </a:r>
            <a:r>
              <a:rPr lang="en-US" sz="2300" dirty="0">
                <a:solidFill>
                  <a:srgbClr val="000000"/>
                </a:solidFill>
                <a:effectLst/>
                <a:latin typeface="Miriam Libre" panose="00000500000000000000" pitchFamily="2" charset="-79"/>
                <a:ea typeface="+mn-ea"/>
                <a:cs typeface="Times New Roman" panose="02020603050405020304" pitchFamily="18" charset="0"/>
              </a:rPr>
              <a:t>– metaverse + more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Games (e.g., </a:t>
            </a:r>
            <a:r>
              <a:rPr lang="en-US" sz="2300" dirty="0" err="1">
                <a:solidFill>
                  <a:srgbClr val="000000"/>
                </a:solidFill>
                <a:effectLst/>
                <a:latin typeface="Miriam Libre" panose="00000500000000000000" pitchFamily="2" charset="-79"/>
                <a:ea typeface="+mn-ea"/>
                <a:cs typeface="Times New Roman" panose="02020603050405020304" pitchFamily="18" charset="0"/>
              </a:rPr>
              <a:t>CryptoKitties</a:t>
            </a:r>
            <a:r>
              <a:rPr lang="en-US" sz="2300" dirty="0">
                <a:solidFill>
                  <a:srgbClr val="000000"/>
                </a:solidFill>
                <a:effectLst/>
                <a:latin typeface="Miriam Libre" panose="00000500000000000000" pitchFamily="2" charset="-79"/>
                <a:ea typeface="+mn-ea"/>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300" b="0" dirty="0">
              <a:solidFill>
                <a:schemeClr val="tx1"/>
              </a:solidFill>
              <a:effectLst/>
              <a:latin typeface="Miriam Libre" panose="00000500000000000000" pitchFamily="2" charset="-79"/>
              <a:cs typeface="Miriam Libre" panose="00000500000000000000" pitchFamily="2" charset="-79"/>
            </a:endParaRPr>
          </a:p>
        </p:txBody>
      </p:sp>
      <p:pic>
        <p:nvPicPr>
          <p:cNvPr id="6146" name="Picture 2">
            <a:extLst>
              <a:ext uri="{FF2B5EF4-FFF2-40B4-BE49-F238E27FC236}">
                <a16:creationId xmlns:a16="http://schemas.microsoft.com/office/drawing/2014/main" id="{CBE16DEA-969D-471D-BFDB-1850628CE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6" y="2004948"/>
            <a:ext cx="1593111" cy="2425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yptoKitties | Catalogue">
            <a:extLst>
              <a:ext uri="{FF2B5EF4-FFF2-40B4-BE49-F238E27FC236}">
                <a16:creationId xmlns:a16="http://schemas.microsoft.com/office/drawing/2014/main" id="{5BD7547E-0778-4A3D-BEC2-3D679D909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74" r="19479" b="12693"/>
          <a:stretch/>
        </p:blipFill>
        <p:spPr bwMode="auto">
          <a:xfrm>
            <a:off x="7004209" y="3109857"/>
            <a:ext cx="1524460" cy="203364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ecentralized finance (DeFi) | ethereum.org">
            <a:extLst>
              <a:ext uri="{FF2B5EF4-FFF2-40B4-BE49-F238E27FC236}">
                <a16:creationId xmlns:a16="http://schemas.microsoft.com/office/drawing/2014/main" id="{34BF4852-F9FD-475F-94E8-6EF485905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481" y="3487668"/>
            <a:ext cx="1636086" cy="137116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he Nemesis">
            <a:extLst>
              <a:ext uri="{FF2B5EF4-FFF2-40B4-BE49-F238E27FC236}">
                <a16:creationId xmlns:a16="http://schemas.microsoft.com/office/drawing/2014/main" id="{3DDFEC0A-88F8-4B74-ABFE-74E6895E21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00" y="1032207"/>
            <a:ext cx="1812954" cy="181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561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Smart Contracts &amp; Solidity</a:t>
            </a:r>
          </a:p>
        </p:txBody>
      </p:sp>
      <p:sp>
        <p:nvSpPr>
          <p:cNvPr id="3" name="Rectangle 2">
            <a:extLst>
              <a:ext uri="{FF2B5EF4-FFF2-40B4-BE49-F238E27FC236}">
                <a16:creationId xmlns:a16="http://schemas.microsoft.com/office/drawing/2014/main" id="{CCF9D8A1-30DB-4EDF-A25C-A47EEB6FE99A}"/>
              </a:ext>
            </a:extLst>
          </p:cNvPr>
          <p:cNvSpPr/>
          <p:nvPr/>
        </p:nvSpPr>
        <p:spPr>
          <a:xfrm>
            <a:off x="583987" y="1348174"/>
            <a:ext cx="5847549" cy="3258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spcBef>
                <a:spcPts val="0"/>
              </a:spcBef>
              <a:spcAft>
                <a:spcPts val="0"/>
              </a:spcAft>
              <a:buFont typeface="Arial" panose="020B0604020202020204" pitchFamily="34" charset="0"/>
              <a:buChar char="•"/>
              <a:tabLst>
                <a:tab pos="457200" algn="l"/>
              </a:tabLst>
            </a:pPr>
            <a:r>
              <a:rPr lang="en-US" sz="1800" b="1" dirty="0">
                <a:solidFill>
                  <a:srgbClr val="000000"/>
                </a:solidFill>
                <a:effectLst/>
                <a:latin typeface="Miriam Libre" panose="00000500000000000000" pitchFamily="2" charset="-79"/>
                <a:cs typeface="Miriam Libre" panose="00000500000000000000" pitchFamily="2" charset="-79"/>
              </a:rPr>
              <a:t>Smart contracts </a:t>
            </a:r>
            <a:r>
              <a:rPr lang="en-US" sz="1800" dirty="0">
                <a:solidFill>
                  <a:srgbClr val="000000"/>
                </a:solidFill>
                <a:effectLst/>
                <a:latin typeface="Miriam Libre" panose="00000500000000000000" pitchFamily="2" charset="-79"/>
                <a:cs typeface="Miriam Libre" panose="00000500000000000000" pitchFamily="2" charset="-79"/>
              </a:rPr>
              <a:t>are </a:t>
            </a:r>
            <a:r>
              <a:rPr lang="en-US" sz="1800" i="1" dirty="0">
                <a:solidFill>
                  <a:srgbClr val="000000"/>
                </a:solidFill>
                <a:effectLst/>
                <a:latin typeface="Miriam Libre" panose="00000500000000000000" pitchFamily="2" charset="-79"/>
                <a:cs typeface="Miriam Libre" panose="00000500000000000000" pitchFamily="2" charset="-79"/>
              </a:rPr>
              <a:t>programs</a:t>
            </a:r>
            <a:r>
              <a:rPr lang="en-US" sz="1800" dirty="0">
                <a:solidFill>
                  <a:srgbClr val="000000"/>
                </a:solidFill>
                <a:effectLst/>
                <a:latin typeface="Miriam Libre" panose="00000500000000000000" pitchFamily="2" charset="-79"/>
                <a:cs typeface="Miriam Libre" panose="00000500000000000000" pitchFamily="2" charset="-79"/>
              </a:rPr>
              <a:t> stored on a blockchain that run when predetermined conditions are met</a:t>
            </a:r>
            <a:endParaRPr lang="en-US" sz="1800" dirty="0">
              <a:effectLst/>
              <a:latin typeface="Miriam Libre" panose="00000500000000000000" pitchFamily="2" charset="-79"/>
              <a:ea typeface="Times New Roman" panose="02020603050405020304" pitchFamily="18" charset="0"/>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endParaRPr lang="en-US" sz="1000" dirty="0">
              <a:solidFill>
                <a:srgbClr val="000000"/>
              </a:solidFill>
              <a:effectLst/>
              <a:latin typeface="Miriam Libre" panose="00000500000000000000" pitchFamily="2" charset="-79"/>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Miriam Libre" panose="00000500000000000000" pitchFamily="2" charset="-79"/>
                <a:cs typeface="Miriam Libre" panose="00000500000000000000" pitchFamily="2" charset="-79"/>
              </a:rPr>
              <a:t>They are </a:t>
            </a:r>
            <a:r>
              <a:rPr lang="en-US" sz="1800" i="1" dirty="0">
                <a:solidFill>
                  <a:srgbClr val="000000"/>
                </a:solidFill>
                <a:effectLst/>
                <a:latin typeface="Miriam Libre" panose="00000500000000000000" pitchFamily="2" charset="-79"/>
                <a:cs typeface="Miriam Libre" panose="00000500000000000000" pitchFamily="2" charset="-79"/>
              </a:rPr>
              <a:t>automatically executed</a:t>
            </a:r>
            <a:endParaRPr lang="en-US" sz="1800" dirty="0">
              <a:effectLst/>
              <a:latin typeface="Miriam Libre" panose="00000500000000000000" pitchFamily="2" charset="-79"/>
              <a:ea typeface="Times New Roman" panose="02020603050405020304" pitchFamily="18" charset="0"/>
              <a:cs typeface="Miriam Libre" panose="00000500000000000000" pitchFamily="2" charset="-79"/>
            </a:endParaRPr>
          </a:p>
          <a:p>
            <a:pPr marL="742950" marR="0" lvl="1" indent="-285750">
              <a:spcBef>
                <a:spcPts val="0"/>
              </a:spcBef>
              <a:spcAft>
                <a:spcPts val="0"/>
              </a:spcAft>
              <a:buFont typeface="Arial" panose="020B0604020202020204" pitchFamily="34" charset="0"/>
              <a:buChar char="•"/>
              <a:tabLst>
                <a:tab pos="914400" algn="l"/>
              </a:tabLst>
            </a:pPr>
            <a:r>
              <a:rPr lang="en-US" sz="1600" dirty="0">
                <a:solidFill>
                  <a:srgbClr val="000000"/>
                </a:solidFill>
                <a:effectLst/>
                <a:latin typeface="Miriam Libre" panose="00000500000000000000" pitchFamily="2" charset="-79"/>
                <a:cs typeface="Miriam Libre" panose="00000500000000000000" pitchFamily="2" charset="-79"/>
              </a:rPr>
              <a:t>Analogy: coin in a vending machine</a:t>
            </a:r>
            <a:endParaRPr lang="en-US" sz="1600" dirty="0">
              <a:effectLst/>
              <a:latin typeface="Miriam Libre" panose="00000500000000000000" pitchFamily="2" charset="-79"/>
              <a:ea typeface="Times New Roman" panose="02020603050405020304" pitchFamily="18" charset="0"/>
              <a:cs typeface="Miriam Libre" panose="00000500000000000000" pitchFamily="2" charset="-79"/>
            </a:endParaRPr>
          </a:p>
          <a:p>
            <a:pPr marL="742950" marR="0" lvl="1" indent="-285750">
              <a:spcBef>
                <a:spcPts val="0"/>
              </a:spcBef>
              <a:spcAft>
                <a:spcPts val="0"/>
              </a:spcAft>
              <a:buFont typeface="Arial" panose="020B0604020202020204" pitchFamily="34" charset="0"/>
              <a:buChar char="•"/>
              <a:tabLst>
                <a:tab pos="914400" algn="l"/>
              </a:tabLst>
            </a:pPr>
            <a:r>
              <a:rPr lang="en-US" sz="1600" dirty="0">
                <a:solidFill>
                  <a:srgbClr val="000000"/>
                </a:solidFill>
                <a:effectLst/>
                <a:latin typeface="Miriam Libre" panose="00000500000000000000" pitchFamily="2" charset="-79"/>
                <a:cs typeface="Miriam Libre" panose="00000500000000000000" pitchFamily="2" charset="-79"/>
              </a:rPr>
              <a:t>Predictable, unambiguous, cheap (unlike the law)</a:t>
            </a:r>
            <a:endParaRPr lang="en-US" sz="1600" dirty="0">
              <a:effectLst/>
              <a:latin typeface="Miriam Libre" panose="00000500000000000000" pitchFamily="2" charset="-79"/>
              <a:ea typeface="Times New Roman" panose="02020603050405020304" pitchFamily="18" charset="0"/>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endParaRPr lang="en-US" sz="1000" b="1" dirty="0">
              <a:solidFill>
                <a:srgbClr val="000000"/>
              </a:solidFill>
              <a:effectLst/>
              <a:latin typeface="Miriam Libre" panose="00000500000000000000" pitchFamily="2" charset="-79"/>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r>
              <a:rPr lang="en-US" sz="1800" b="1" dirty="0">
                <a:solidFill>
                  <a:srgbClr val="000000"/>
                </a:solidFill>
                <a:effectLst/>
                <a:latin typeface="Miriam Libre" panose="00000500000000000000" pitchFamily="2" charset="-79"/>
                <a:cs typeface="Miriam Libre" panose="00000500000000000000" pitchFamily="2" charset="-79"/>
              </a:rPr>
              <a:t>Solidity</a:t>
            </a:r>
            <a:r>
              <a:rPr lang="en-US" sz="1800" dirty="0">
                <a:solidFill>
                  <a:srgbClr val="000000"/>
                </a:solidFill>
                <a:effectLst/>
                <a:latin typeface="Miriam Libre" panose="00000500000000000000" pitchFamily="2" charset="-79"/>
                <a:cs typeface="Miriam Libre" panose="00000500000000000000" pitchFamily="2" charset="-79"/>
              </a:rPr>
              <a:t> is Ethereum’s language for writing smart contracts – influenced by JavaScript</a:t>
            </a:r>
          </a:p>
          <a:p>
            <a:pPr marL="342900" marR="0" lvl="0" indent="-342900">
              <a:spcBef>
                <a:spcPts val="0"/>
              </a:spcBef>
              <a:spcAft>
                <a:spcPts val="0"/>
              </a:spcAft>
              <a:buFont typeface="Arial" panose="020B0604020202020204" pitchFamily="34" charset="0"/>
              <a:buChar char="•"/>
              <a:tabLst>
                <a:tab pos="457200" algn="l"/>
              </a:tabLst>
            </a:pPr>
            <a:endParaRPr lang="en-US" sz="1000"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rPr>
              <a:t>Transactions cost </a:t>
            </a:r>
            <a:r>
              <a:rPr lang="en-US" sz="1800" i="1"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rPr>
              <a:t>gas</a:t>
            </a:r>
            <a:r>
              <a:rPr lang="en-US" sz="1800"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rPr>
              <a:t> – ETH fees for running on the blockchain (still cheaper than a lawyer)</a:t>
            </a:r>
            <a:endParaRPr lang="en-US" sz="1800" dirty="0">
              <a:effectLst/>
              <a:latin typeface="Miriam Libre" panose="00000500000000000000" pitchFamily="2" charset="-79"/>
              <a:ea typeface="Times New Roman" panose="02020603050405020304" pitchFamily="18" charset="0"/>
              <a:cs typeface="Miriam Libre" panose="00000500000000000000" pitchFamily="2" charset="-79"/>
            </a:endParaRPr>
          </a:p>
          <a:p>
            <a:endParaRPr lang="en-US" b="0" dirty="0">
              <a:solidFill>
                <a:schemeClr val="tx1"/>
              </a:solidFill>
              <a:effectLst/>
              <a:latin typeface="Miriam Libre" panose="00000500000000000000" pitchFamily="2" charset="-79"/>
              <a:cs typeface="Miriam Libre" panose="00000500000000000000" pitchFamily="2" charset="-79"/>
            </a:endParaRPr>
          </a:p>
          <a:p>
            <a:pPr marL="285750" indent="-285750">
              <a:buFontTx/>
              <a:buChar char="-"/>
            </a:pPr>
            <a:endParaRPr lang="en-US" b="0" dirty="0">
              <a:solidFill>
                <a:schemeClr val="tx1"/>
              </a:solidFill>
              <a:effectLst/>
              <a:latin typeface="Miriam Libre" panose="00000500000000000000" pitchFamily="2" charset="-79"/>
              <a:cs typeface="Miriam Libre" panose="00000500000000000000" pitchFamily="2" charset="-79"/>
            </a:endParaRPr>
          </a:p>
        </p:txBody>
      </p:sp>
      <p:pic>
        <p:nvPicPr>
          <p:cNvPr id="1026" name="Picture 2" descr="Smart Contracts – Another Feather in UNCITRAL's Cap, Vol. 6 – Cornell  International Law Journal">
            <a:extLst>
              <a:ext uri="{FF2B5EF4-FFF2-40B4-BE49-F238E27FC236}">
                <a16:creationId xmlns:a16="http://schemas.microsoft.com/office/drawing/2014/main" id="{3C397014-9992-40EF-98EA-B9F36CA6D8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8" t="25861" r="5463" b="18993"/>
          <a:stretch/>
        </p:blipFill>
        <p:spPr bwMode="auto">
          <a:xfrm>
            <a:off x="5958670" y="1348174"/>
            <a:ext cx="2601343" cy="89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in Operated Vending Machines : All the good and the bad">
            <a:extLst>
              <a:ext uri="{FF2B5EF4-FFF2-40B4-BE49-F238E27FC236}">
                <a16:creationId xmlns:a16="http://schemas.microsoft.com/office/drawing/2014/main" id="{90F30F96-2F27-4C34-8DAF-999DD4050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905" y="2243737"/>
            <a:ext cx="1698652" cy="11262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actical Advice for Solidity Developers | by Gaurav Agrawal | QuickNode |  Medium">
            <a:extLst>
              <a:ext uri="{FF2B5EF4-FFF2-40B4-BE49-F238E27FC236}">
                <a16:creationId xmlns:a16="http://schemas.microsoft.com/office/drawing/2014/main" id="{85D5E5DB-804F-4413-90D4-B81A52AAE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5324" y="3370017"/>
            <a:ext cx="2074689" cy="116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20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0"/>
                                        </p:tgtEl>
                                        <p:attrNameLst>
                                          <p:attrName>style.visibility</p:attrName>
                                        </p:attrNameLst>
                                      </p:cBhvr>
                                      <p:to>
                                        <p:strVal val="visible"/>
                                      </p:to>
                                    </p:set>
                                    <p:animEffect transition="in" filter="fade">
                                      <p:cBhvr>
                                        <p:cTn id="36" dur="500"/>
                                        <p:tgtEl>
                                          <p:spTgt spid="10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5400" b="0" dirty="0"/>
              <a:t>Blockchain &amp; </a:t>
            </a:r>
            <a:r>
              <a:rPr lang="en-US" sz="5400" dirty="0">
                <a:solidFill>
                  <a:schemeClr val="accent4">
                    <a:lumMod val="60000"/>
                    <a:lumOff val="40000"/>
                  </a:schemeClr>
                </a:solidFill>
              </a:rPr>
              <a:t>Society</a:t>
            </a:r>
            <a:endParaRPr lang="en-US" sz="2800" dirty="0">
              <a:solidFill>
                <a:schemeClr val="accent4">
                  <a:lumMod val="60000"/>
                  <a:lumOff val="40000"/>
                </a:schemeClr>
              </a:solidFill>
            </a:endParaRP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720000" y="3907725"/>
            <a:ext cx="4224862" cy="451500"/>
          </a:xfrm>
        </p:spPr>
        <p:txBody>
          <a:bodyPr/>
          <a:lstStyle/>
          <a:p>
            <a:r>
              <a:rPr lang="en-US" dirty="0"/>
              <a:t>How does blockchain impact the world?</a:t>
            </a:r>
          </a:p>
        </p:txBody>
      </p:sp>
    </p:spTree>
    <p:extLst>
      <p:ext uri="{BB962C8B-B14F-4D97-AF65-F5344CB8AC3E}">
        <p14:creationId xmlns:p14="http://schemas.microsoft.com/office/powerpoint/2010/main" val="358337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Controversy: Crime</a:t>
            </a:r>
          </a:p>
        </p:txBody>
      </p:sp>
      <p:grpSp>
        <p:nvGrpSpPr>
          <p:cNvPr id="8" name="Group 7">
            <a:extLst>
              <a:ext uri="{FF2B5EF4-FFF2-40B4-BE49-F238E27FC236}">
                <a16:creationId xmlns:a16="http://schemas.microsoft.com/office/drawing/2014/main" id="{554705AC-FD24-4E66-B5E1-18A6BBAD9E12}"/>
              </a:ext>
            </a:extLst>
          </p:cNvPr>
          <p:cNvGrpSpPr/>
          <p:nvPr/>
        </p:nvGrpSpPr>
        <p:grpSpPr>
          <a:xfrm>
            <a:off x="638638" y="1390810"/>
            <a:ext cx="1205530" cy="1488718"/>
            <a:chOff x="638638" y="1317096"/>
            <a:chExt cx="1205530" cy="1488718"/>
          </a:xfrm>
        </p:grpSpPr>
        <p:pic>
          <p:nvPicPr>
            <p:cNvPr id="6" name="Picture 5">
              <a:extLst>
                <a:ext uri="{FF2B5EF4-FFF2-40B4-BE49-F238E27FC236}">
                  <a16:creationId xmlns:a16="http://schemas.microsoft.com/office/drawing/2014/main" id="{7D68AAD9-1E19-4E75-A056-6BB055334F05}"/>
                </a:ext>
              </a:extLst>
            </p:cNvPr>
            <p:cNvPicPr>
              <a:picLocks noChangeAspect="1"/>
            </p:cNvPicPr>
            <p:nvPr/>
          </p:nvPicPr>
          <p:blipFill>
            <a:blip r:embed="rId3"/>
            <a:stretch>
              <a:fillRect/>
            </a:stretch>
          </p:blipFill>
          <p:spPr>
            <a:xfrm>
              <a:off x="638638" y="1317096"/>
              <a:ext cx="1205530" cy="1191933"/>
            </a:xfrm>
            <a:prstGeom prst="rect">
              <a:avLst/>
            </a:prstGeom>
          </p:spPr>
        </p:pic>
        <p:sp>
          <p:nvSpPr>
            <p:cNvPr id="7" name="TextBox 6">
              <a:extLst>
                <a:ext uri="{FF2B5EF4-FFF2-40B4-BE49-F238E27FC236}">
                  <a16:creationId xmlns:a16="http://schemas.microsoft.com/office/drawing/2014/main" id="{F84DD167-4E58-41F1-B4F2-FBD05CA64D5E}"/>
                </a:ext>
              </a:extLst>
            </p:cNvPr>
            <p:cNvSpPr txBox="1"/>
            <p:nvPr/>
          </p:nvSpPr>
          <p:spPr>
            <a:xfrm>
              <a:off x="638639" y="2498037"/>
              <a:ext cx="1205529" cy="307777"/>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51% Attack</a:t>
              </a:r>
            </a:p>
          </p:txBody>
        </p:sp>
      </p:grpSp>
      <p:grpSp>
        <p:nvGrpSpPr>
          <p:cNvPr id="13" name="Group 12">
            <a:extLst>
              <a:ext uri="{FF2B5EF4-FFF2-40B4-BE49-F238E27FC236}">
                <a16:creationId xmlns:a16="http://schemas.microsoft.com/office/drawing/2014/main" id="{2EE35191-0F19-4F4E-975D-563F74C80693}"/>
              </a:ext>
            </a:extLst>
          </p:cNvPr>
          <p:cNvGrpSpPr/>
          <p:nvPr/>
        </p:nvGrpSpPr>
        <p:grpSpPr>
          <a:xfrm>
            <a:off x="883791" y="3009411"/>
            <a:ext cx="1708941" cy="1905642"/>
            <a:chOff x="962803" y="2955828"/>
            <a:chExt cx="1708941" cy="1905642"/>
          </a:xfrm>
        </p:grpSpPr>
        <p:pic>
          <p:nvPicPr>
            <p:cNvPr id="11" name="Picture 10">
              <a:extLst>
                <a:ext uri="{FF2B5EF4-FFF2-40B4-BE49-F238E27FC236}">
                  <a16:creationId xmlns:a16="http://schemas.microsoft.com/office/drawing/2014/main" id="{24F699D6-5B7A-4510-8350-CD5F2A1DFC12}"/>
                </a:ext>
              </a:extLst>
            </p:cNvPr>
            <p:cNvPicPr>
              <a:picLocks noChangeAspect="1"/>
            </p:cNvPicPr>
            <p:nvPr/>
          </p:nvPicPr>
          <p:blipFill rotWithShape="1">
            <a:blip r:embed="rId4"/>
            <a:srcRect l="10632" t="12134" r="13052"/>
            <a:stretch/>
          </p:blipFill>
          <p:spPr>
            <a:xfrm>
              <a:off x="1016591" y="2955828"/>
              <a:ext cx="1655153" cy="1905642"/>
            </a:xfrm>
            <a:prstGeom prst="rect">
              <a:avLst/>
            </a:prstGeom>
            <a:ln w="19050">
              <a:solidFill>
                <a:schemeClr val="tx1"/>
              </a:solidFill>
            </a:ln>
          </p:spPr>
        </p:pic>
        <p:sp>
          <p:nvSpPr>
            <p:cNvPr id="12" name="TextBox 11">
              <a:extLst>
                <a:ext uri="{FF2B5EF4-FFF2-40B4-BE49-F238E27FC236}">
                  <a16:creationId xmlns:a16="http://schemas.microsoft.com/office/drawing/2014/main" id="{971E2D1D-F2E1-44F4-B33C-4957A0B09F7F}"/>
                </a:ext>
              </a:extLst>
            </p:cNvPr>
            <p:cNvSpPr txBox="1"/>
            <p:nvPr/>
          </p:nvSpPr>
          <p:spPr>
            <a:xfrm>
              <a:off x="962803" y="3309086"/>
              <a:ext cx="645235" cy="523220"/>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Rug Pulls</a:t>
              </a:r>
            </a:p>
          </p:txBody>
        </p:sp>
      </p:grpSp>
      <p:grpSp>
        <p:nvGrpSpPr>
          <p:cNvPr id="14" name="Group 13">
            <a:extLst>
              <a:ext uri="{FF2B5EF4-FFF2-40B4-BE49-F238E27FC236}">
                <a16:creationId xmlns:a16="http://schemas.microsoft.com/office/drawing/2014/main" id="{F25DB882-F8FC-4C61-A36E-AFE5CABE4790}"/>
              </a:ext>
            </a:extLst>
          </p:cNvPr>
          <p:cNvGrpSpPr/>
          <p:nvPr/>
        </p:nvGrpSpPr>
        <p:grpSpPr>
          <a:xfrm>
            <a:off x="2020661" y="1333072"/>
            <a:ext cx="1501268" cy="1537703"/>
            <a:chOff x="2020661" y="1333072"/>
            <a:chExt cx="1501268" cy="1537703"/>
          </a:xfrm>
        </p:grpSpPr>
        <p:pic>
          <p:nvPicPr>
            <p:cNvPr id="4102" name="Picture 6" descr="5262 - Bored Ape Yacht Club | OpenSea">
              <a:extLst>
                <a:ext uri="{FF2B5EF4-FFF2-40B4-BE49-F238E27FC236}">
                  <a16:creationId xmlns:a16="http://schemas.microsoft.com/office/drawing/2014/main" id="{69B06157-600C-4518-8C84-605A1518C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661" y="1369507"/>
              <a:ext cx="1501268" cy="15012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574893-9E5A-4A81-98E4-EB9174C41C90}"/>
                </a:ext>
              </a:extLst>
            </p:cNvPr>
            <p:cNvSpPr txBox="1"/>
            <p:nvPr/>
          </p:nvSpPr>
          <p:spPr>
            <a:xfrm>
              <a:off x="2278078" y="1333072"/>
              <a:ext cx="1034942" cy="307777"/>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Phishing</a:t>
              </a:r>
            </a:p>
          </p:txBody>
        </p:sp>
      </p:grpSp>
      <p:grpSp>
        <p:nvGrpSpPr>
          <p:cNvPr id="17" name="Group 16">
            <a:extLst>
              <a:ext uri="{FF2B5EF4-FFF2-40B4-BE49-F238E27FC236}">
                <a16:creationId xmlns:a16="http://schemas.microsoft.com/office/drawing/2014/main" id="{803D18E3-092E-41B4-BB1B-94DEAFECB40E}"/>
              </a:ext>
            </a:extLst>
          </p:cNvPr>
          <p:cNvGrpSpPr/>
          <p:nvPr/>
        </p:nvGrpSpPr>
        <p:grpSpPr>
          <a:xfrm>
            <a:off x="2795549" y="3016267"/>
            <a:ext cx="2068716" cy="1624527"/>
            <a:chOff x="2823714" y="2958366"/>
            <a:chExt cx="2068716" cy="1624527"/>
          </a:xfrm>
        </p:grpSpPr>
        <p:pic>
          <p:nvPicPr>
            <p:cNvPr id="4108" name="Picture 12" descr="Avatar User Anonymous - Free vector graphic on Pixabay">
              <a:extLst>
                <a:ext uri="{FF2B5EF4-FFF2-40B4-BE49-F238E27FC236}">
                  <a16:creationId xmlns:a16="http://schemas.microsoft.com/office/drawing/2014/main" id="{366E4419-1135-4A64-AB4F-3C666D631B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3714" y="3039135"/>
              <a:ext cx="1010113" cy="154375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3EF4D0-33BF-42C8-885A-BD783E5675B7}"/>
                </a:ext>
              </a:extLst>
            </p:cNvPr>
            <p:cNvSpPr txBox="1"/>
            <p:nvPr/>
          </p:nvSpPr>
          <p:spPr>
            <a:xfrm>
              <a:off x="3521929" y="2958366"/>
              <a:ext cx="1370501" cy="523220"/>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The Power of Anonymity</a:t>
              </a:r>
            </a:p>
          </p:txBody>
        </p:sp>
      </p:grpSp>
      <p:sp>
        <p:nvSpPr>
          <p:cNvPr id="22" name="TextBox 21">
            <a:extLst>
              <a:ext uri="{FF2B5EF4-FFF2-40B4-BE49-F238E27FC236}">
                <a16:creationId xmlns:a16="http://schemas.microsoft.com/office/drawing/2014/main" id="{E3E20307-9A5B-4DF4-AF79-6B6505CDF4A7}"/>
              </a:ext>
            </a:extLst>
          </p:cNvPr>
          <p:cNvSpPr txBox="1"/>
          <p:nvPr/>
        </p:nvSpPr>
        <p:spPr>
          <a:xfrm>
            <a:off x="3733935" y="3546733"/>
            <a:ext cx="1476346" cy="830997"/>
          </a:xfrm>
          <a:prstGeom prst="rect">
            <a:avLst/>
          </a:prstGeom>
          <a:noFill/>
        </p:spPr>
        <p:txBody>
          <a:bodyPr wrap="square">
            <a:spAutoFit/>
          </a:bodyPr>
          <a:lstStyle/>
          <a:p>
            <a:pPr marL="171450" indent="-171450">
              <a:buFont typeface="Arial" panose="020B0604020202020204" pitchFamily="34" charset="0"/>
              <a:buChar char="•"/>
            </a:pPr>
            <a:r>
              <a:rPr lang="en-US" sz="1200" dirty="0">
                <a:solidFill>
                  <a:schemeClr val="tx1"/>
                </a:solidFill>
                <a:latin typeface="Miriam Libre" panose="00000500000000000000" pitchFamily="2" charset="-79"/>
                <a:cs typeface="Miriam Libre" panose="00000500000000000000" pitchFamily="2" charset="-79"/>
              </a:rPr>
              <a:t>Illegal activity ($14 billion)</a:t>
            </a:r>
            <a:endParaRPr lang="en-US" sz="1100" dirty="0">
              <a:solidFill>
                <a:schemeClr val="tx1"/>
              </a:solidFill>
              <a:latin typeface="Miriam Libre" panose="00000500000000000000" pitchFamily="2" charset="-79"/>
              <a:cs typeface="Miriam Libre" panose="00000500000000000000" pitchFamily="2" charset="-79"/>
            </a:endParaRPr>
          </a:p>
          <a:p>
            <a:pPr marL="171450" indent="-171450">
              <a:buFont typeface="Arial" panose="020B0604020202020204" pitchFamily="34" charset="0"/>
              <a:buChar char="•"/>
            </a:pPr>
            <a:r>
              <a:rPr lang="en-US" sz="1200" dirty="0">
                <a:solidFill>
                  <a:schemeClr val="tx1"/>
                </a:solidFill>
                <a:latin typeface="Miriam Libre" panose="00000500000000000000" pitchFamily="2" charset="-79"/>
                <a:cs typeface="Miriam Libre" panose="00000500000000000000" pitchFamily="2" charset="-79"/>
              </a:rPr>
              <a:t>Hard to catch criminals</a:t>
            </a:r>
          </a:p>
        </p:txBody>
      </p:sp>
      <p:sp>
        <p:nvSpPr>
          <p:cNvPr id="19" name="Rectangle 18">
            <a:extLst>
              <a:ext uri="{FF2B5EF4-FFF2-40B4-BE49-F238E27FC236}">
                <a16:creationId xmlns:a16="http://schemas.microsoft.com/office/drawing/2014/main" id="{2B384D5C-55B7-424D-829F-E6627AB5FCD7}"/>
              </a:ext>
            </a:extLst>
          </p:cNvPr>
          <p:cNvSpPr/>
          <p:nvPr/>
        </p:nvSpPr>
        <p:spPr>
          <a:xfrm>
            <a:off x="3733935" y="1390810"/>
            <a:ext cx="4211356" cy="15012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u="sng" dirty="0">
                <a:latin typeface="Miriam Libre" panose="00000500000000000000" pitchFamily="2" charset="-79"/>
                <a:cs typeface="Miriam Libre" panose="00000500000000000000" pitchFamily="2" charset="-79"/>
              </a:rPr>
              <a:t>The Flip Side: Transparency and Auditability</a:t>
            </a:r>
          </a:p>
          <a:p>
            <a:pPr algn="ctr"/>
            <a:endParaRPr lang="en-US" b="1" u="sng" dirty="0">
              <a:latin typeface="Miriam Libre" panose="00000500000000000000" pitchFamily="2" charset="-79"/>
              <a:cs typeface="Miriam Libre" panose="00000500000000000000" pitchFamily="2" charset="-79"/>
            </a:endParaRPr>
          </a:p>
          <a:p>
            <a:pPr marL="285750" indent="-285750">
              <a:buClr>
                <a:schemeClr val="bg1"/>
              </a:buClr>
              <a:buFont typeface="Arial" panose="020B0604020202020204" pitchFamily="34" charset="0"/>
              <a:buChar char="•"/>
            </a:pPr>
            <a:r>
              <a:rPr lang="en-US" dirty="0">
                <a:latin typeface="Miriam Libre" panose="00000500000000000000" pitchFamily="2" charset="-79"/>
                <a:cs typeface="Miriam Libre" panose="00000500000000000000" pitchFamily="2" charset="-79"/>
              </a:rPr>
              <a:t>It is always possible to track where assets reside – </a:t>
            </a:r>
            <a:r>
              <a:rPr lang="en-US" b="1" dirty="0">
                <a:latin typeface="Miriam Libre" panose="00000500000000000000" pitchFamily="2" charset="-79"/>
                <a:cs typeface="Miriam Libre" panose="00000500000000000000" pitchFamily="2" charset="-79"/>
              </a:rPr>
              <a:t>in perpetuity, forever</a:t>
            </a:r>
          </a:p>
          <a:p>
            <a:pPr marL="285750" indent="-285750">
              <a:buClr>
                <a:schemeClr val="bg1"/>
              </a:buClr>
              <a:buFont typeface="Arial" panose="020B0604020202020204" pitchFamily="34" charset="0"/>
              <a:buChar char="•"/>
            </a:pPr>
            <a:r>
              <a:rPr lang="en-US" dirty="0">
                <a:latin typeface="Miriam Libre" panose="00000500000000000000" pitchFamily="2" charset="-79"/>
                <a:cs typeface="Miriam Libre" panose="00000500000000000000" pitchFamily="2" charset="-79"/>
              </a:rPr>
              <a:t>Users may be anonymous, but it is still possible to trace all of their transactions</a:t>
            </a:r>
          </a:p>
        </p:txBody>
      </p:sp>
      <p:pic>
        <p:nvPicPr>
          <p:cNvPr id="4110" name="Picture 14" descr="United States Department of Justice - Wikipedia">
            <a:extLst>
              <a:ext uri="{FF2B5EF4-FFF2-40B4-BE49-F238E27FC236}">
                <a16:creationId xmlns:a16="http://schemas.microsoft.com/office/drawing/2014/main" id="{0584DAD2-2162-4CF5-AC68-C874A55FA3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3897" y="3063009"/>
            <a:ext cx="1332582" cy="133258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D4FF4D8-E2C3-4D62-8EC4-F1D62416D660}"/>
              </a:ext>
            </a:extLst>
          </p:cNvPr>
          <p:cNvSpPr txBox="1"/>
          <p:nvPr/>
        </p:nvSpPr>
        <p:spPr>
          <a:xfrm>
            <a:off x="6766480" y="3056566"/>
            <a:ext cx="1839638" cy="1569660"/>
          </a:xfrm>
          <a:prstGeom prst="rect">
            <a:avLst/>
          </a:prstGeom>
          <a:noFill/>
        </p:spPr>
        <p:txBody>
          <a:bodyPr wrap="square">
            <a:spAutoFit/>
          </a:bodyPr>
          <a:lstStyle/>
          <a:p>
            <a:r>
              <a:rPr lang="en-US" sz="1200" dirty="0">
                <a:solidFill>
                  <a:schemeClr val="tx1"/>
                </a:solidFill>
                <a:latin typeface="Miriam Libre" panose="00000500000000000000" pitchFamily="2" charset="-79"/>
                <a:cs typeface="Miriam Libre" panose="00000500000000000000" pitchFamily="2" charset="-79"/>
              </a:rPr>
              <a:t>The U.S. Department of Justice was able to figure out where money was stored from a Colonial Pipeline ransomware attack, and hack the address back</a:t>
            </a:r>
          </a:p>
        </p:txBody>
      </p:sp>
    </p:spTree>
    <p:extLst>
      <p:ext uri="{BB962C8B-B14F-4D97-AF65-F5344CB8AC3E}">
        <p14:creationId xmlns:p14="http://schemas.microsoft.com/office/powerpoint/2010/main" val="3758510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fade">
                                      <p:cBhvr>
                                        <p:cTn id="30" dur="500"/>
                                        <p:tgtEl>
                                          <p:spTgt spid="2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xEl>
                                              <p:pRg st="2" end="2"/>
                                            </p:txEl>
                                          </p:spTgt>
                                        </p:tgtEl>
                                        <p:attrNameLst>
                                          <p:attrName>style.visibility</p:attrName>
                                        </p:attrNameLst>
                                      </p:cBhvr>
                                      <p:to>
                                        <p:strVal val="visible"/>
                                      </p:to>
                                    </p:set>
                                    <p:animEffect transition="in" filter="fade">
                                      <p:cBhvr>
                                        <p:cTn id="40" dur="500"/>
                                        <p:tgtEl>
                                          <p:spTgt spid="19">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xEl>
                                              <p:pRg st="3" end="3"/>
                                            </p:txEl>
                                          </p:spTgt>
                                        </p:tgtEl>
                                        <p:attrNameLst>
                                          <p:attrName>style.visibility</p:attrName>
                                        </p:attrNameLst>
                                      </p:cBhvr>
                                      <p:to>
                                        <p:strVal val="visible"/>
                                      </p:to>
                                    </p:set>
                                    <p:animEffect transition="in" filter="fade">
                                      <p:cBhvr>
                                        <p:cTn id="43" dur="500"/>
                                        <p:tgtEl>
                                          <p:spTgt spid="19">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10"/>
                                        </p:tgtEl>
                                        <p:attrNameLst>
                                          <p:attrName>style.visibility</p:attrName>
                                        </p:attrNameLst>
                                      </p:cBhvr>
                                      <p:to>
                                        <p:strVal val="visible"/>
                                      </p:to>
                                    </p:set>
                                    <p:animEffect transition="in" filter="fade">
                                      <p:cBhvr>
                                        <p:cTn id="48" dur="500"/>
                                        <p:tgtEl>
                                          <p:spTgt spid="41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Controversy: The Environment </a:t>
            </a:r>
          </a:p>
        </p:txBody>
      </p:sp>
      <p:sp>
        <p:nvSpPr>
          <p:cNvPr id="3" name="Rectangle 2">
            <a:extLst>
              <a:ext uri="{FF2B5EF4-FFF2-40B4-BE49-F238E27FC236}">
                <a16:creationId xmlns:a16="http://schemas.microsoft.com/office/drawing/2014/main" id="{CCF9D8A1-30DB-4EDF-A25C-A47EEB6FE99A}"/>
              </a:ext>
            </a:extLst>
          </p:cNvPr>
          <p:cNvSpPr/>
          <p:nvPr/>
        </p:nvSpPr>
        <p:spPr>
          <a:xfrm>
            <a:off x="553251" y="1390809"/>
            <a:ext cx="8091244" cy="2572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Tesla will not accept Bitcoin because of the environment</a:t>
            </a:r>
            <a:endParaRPr lang="en-US" sz="18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solidFill>
                  <a:srgbClr val="000000"/>
                </a:solidFill>
                <a:effectLst/>
                <a:latin typeface="Miriam Libre" panose="00000500000000000000" pitchFamily="2" charset="-79"/>
                <a:ea typeface="Times New Roman" panose="02020603050405020304" pitchFamily="18" charset="0"/>
              </a:rPr>
              <a:t>Mozilla stopped taking donations too</a:t>
            </a:r>
          </a:p>
          <a:p>
            <a:pPr marL="742950" marR="0" lvl="1" indent="-285750">
              <a:spcBef>
                <a:spcPts val="0"/>
              </a:spcBef>
              <a:spcAft>
                <a:spcPts val="0"/>
              </a:spcAft>
              <a:buFont typeface="Courier New" panose="02070309020205020404" pitchFamily="49" charset="0"/>
              <a:buChar char="o"/>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Bitcoin consumes </a:t>
            </a:r>
            <a:r>
              <a:rPr lang="en-US" sz="1800" b="1" dirty="0">
                <a:solidFill>
                  <a:srgbClr val="000000"/>
                </a:solidFill>
                <a:effectLst/>
                <a:latin typeface="Miriam Libre" panose="00000500000000000000" pitchFamily="2" charset="-79"/>
                <a:ea typeface="Times New Roman" panose="02020603050405020304" pitchFamily="18" charset="0"/>
              </a:rPr>
              <a:t>almost 120 </a:t>
            </a:r>
            <a:r>
              <a:rPr lang="en-US" sz="1800" b="1" dirty="0" err="1">
                <a:solidFill>
                  <a:srgbClr val="000000"/>
                </a:solidFill>
                <a:effectLst/>
                <a:latin typeface="Miriam Libre" panose="00000500000000000000" pitchFamily="2" charset="-79"/>
                <a:ea typeface="Times New Roman" panose="02020603050405020304" pitchFamily="18" charset="0"/>
              </a:rPr>
              <a:t>TWh</a:t>
            </a:r>
            <a:r>
              <a:rPr lang="en-US" sz="1800" dirty="0">
                <a:solidFill>
                  <a:srgbClr val="000000"/>
                </a:solidFill>
                <a:effectLst/>
                <a:latin typeface="Miriam Libre" panose="00000500000000000000" pitchFamily="2" charset="-79"/>
                <a:ea typeface="Times New Roman" panose="02020603050405020304" pitchFamily="18" charset="0"/>
              </a:rPr>
              <a:t> per year</a:t>
            </a:r>
            <a:endParaRPr lang="en-US" sz="18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solidFill>
                  <a:srgbClr val="000000"/>
                </a:solidFill>
                <a:effectLst/>
                <a:latin typeface="Miriam Libre" panose="00000500000000000000" pitchFamily="2" charset="-79"/>
                <a:ea typeface="Times New Roman" panose="02020603050405020304" pitchFamily="18" charset="0"/>
              </a:rPr>
              <a:t>Roughly the same as a small country like Sweden</a:t>
            </a:r>
          </a:p>
          <a:p>
            <a:pPr marL="742950" marR="0" lvl="1" indent="-285750">
              <a:spcBef>
                <a:spcPts val="0"/>
              </a:spcBef>
              <a:spcAft>
                <a:spcPts val="0"/>
              </a:spcAft>
              <a:buFont typeface="Courier New" panose="02070309020205020404" pitchFamily="49" charset="0"/>
              <a:buChar char="o"/>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Energy Consumption ≠ Carbon Emissions</a:t>
            </a:r>
          </a:p>
          <a:p>
            <a:pPr marL="342900" marR="0" lvl="0" indent="-342900">
              <a:spcBef>
                <a:spcPts val="0"/>
              </a:spcBef>
              <a:spcAft>
                <a:spcPts val="0"/>
              </a:spcAft>
              <a:buFont typeface="Symbol" panose="05050102010706020507" pitchFamily="18" charset="2"/>
              <a:buChar char=""/>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Efforts to improve: using renewable energy - solar plants in Texas</a:t>
            </a:r>
          </a:p>
          <a:p>
            <a:pPr marL="342900" marR="0" lvl="0" indent="-342900">
              <a:spcBef>
                <a:spcPts val="0"/>
              </a:spcBef>
              <a:spcAft>
                <a:spcPts val="0"/>
              </a:spcAft>
              <a:buFont typeface="Symbol" panose="05050102010706020507" pitchFamily="18" charset="2"/>
              <a:buChar char=""/>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Changing methods: Ethereum moving to Proof of Stake</a:t>
            </a:r>
            <a:endParaRPr lang="en-US" dirty="0">
              <a:solidFill>
                <a:schemeClr val="tx1"/>
              </a:solidFill>
              <a:latin typeface="Miriam Libre" panose="00000500000000000000" pitchFamily="2" charset="-79"/>
              <a:cs typeface="Miriam Libre" panose="00000500000000000000" pitchFamily="2" charset="-79"/>
            </a:endParaRPr>
          </a:p>
        </p:txBody>
      </p:sp>
      <p:pic>
        <p:nvPicPr>
          <p:cNvPr id="3074" name="Picture 2" descr="You'll never look at the Tesla logo the same way again | Creative Bloq">
            <a:extLst>
              <a:ext uri="{FF2B5EF4-FFF2-40B4-BE49-F238E27FC236}">
                <a16:creationId xmlns:a16="http://schemas.microsoft.com/office/drawing/2014/main" id="{F95E4F48-66FC-4B71-AED2-4E4F678A9B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00" b="18282"/>
          <a:stretch/>
        </p:blipFill>
        <p:spPr bwMode="auto">
          <a:xfrm>
            <a:off x="5675663" y="1706157"/>
            <a:ext cx="1750298" cy="4145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9F2B6CC-41B6-45B6-A88C-6F6F3F098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037" y="1360634"/>
            <a:ext cx="889578" cy="94252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lag of Sweden - Wikipedia">
            <a:extLst>
              <a:ext uri="{FF2B5EF4-FFF2-40B4-BE49-F238E27FC236}">
                <a16:creationId xmlns:a16="http://schemas.microsoft.com/office/drawing/2014/main" id="{DE1B9348-30F4-49FD-AF41-1EF4A7D7D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3047" y="2303156"/>
            <a:ext cx="1224990" cy="7656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You'll never look at the Tesla logo the same way again | Creative Bloq">
            <a:extLst>
              <a:ext uri="{FF2B5EF4-FFF2-40B4-BE49-F238E27FC236}">
                <a16:creationId xmlns:a16="http://schemas.microsoft.com/office/drawing/2014/main" id="{F4235B1F-FB21-4899-B0FD-C4B8BEFD3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29" t="19895" r="36547" b="47847"/>
          <a:stretch/>
        </p:blipFill>
        <p:spPr bwMode="auto">
          <a:xfrm>
            <a:off x="5369090" y="1654320"/>
            <a:ext cx="388993" cy="42024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olar power in Texas - Wikipedia">
            <a:extLst>
              <a:ext uri="{FF2B5EF4-FFF2-40B4-BE49-F238E27FC236}">
                <a16:creationId xmlns:a16="http://schemas.microsoft.com/office/drawing/2014/main" id="{D71B5EF8-C79C-44CA-A6EC-334EDD6CBE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171" b="35612"/>
          <a:stretch/>
        </p:blipFill>
        <p:spPr bwMode="auto">
          <a:xfrm>
            <a:off x="720000" y="4026686"/>
            <a:ext cx="4460968" cy="88854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88" name="Picture 16" descr="Ethereum's big switch to proof of stake, explained | MIT Technology Review">
            <a:extLst>
              <a:ext uri="{FF2B5EF4-FFF2-40B4-BE49-F238E27FC236}">
                <a16:creationId xmlns:a16="http://schemas.microsoft.com/office/drawing/2014/main" id="{A44B8394-F3D8-4077-AEAC-8588CB134C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23" t="18375" r="7860" b="15593"/>
          <a:stretch/>
        </p:blipFill>
        <p:spPr bwMode="auto">
          <a:xfrm>
            <a:off x="5807372" y="3954949"/>
            <a:ext cx="2516570" cy="109340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0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080"/>
                                        </p:tgtEl>
                                        <p:attrNameLst>
                                          <p:attrName>style.visibility</p:attrName>
                                        </p:attrNameLst>
                                      </p:cBhvr>
                                      <p:to>
                                        <p:strVal val="visible"/>
                                      </p:to>
                                    </p:set>
                                    <p:animEffect transition="in" filter="fade">
                                      <p:cBhvr>
                                        <p:cTn id="34" dur="500"/>
                                        <p:tgtEl>
                                          <p:spTgt spid="30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086"/>
                                        </p:tgtEl>
                                        <p:attrNameLst>
                                          <p:attrName>style.visibility</p:attrName>
                                        </p:attrNameLst>
                                      </p:cBhvr>
                                      <p:to>
                                        <p:strVal val="visible"/>
                                      </p:to>
                                    </p:set>
                                    <p:animEffect transition="in" filter="fade">
                                      <p:cBhvr>
                                        <p:cTn id="47" dur="500"/>
                                        <p:tgtEl>
                                          <p:spTgt spid="308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088"/>
                                        </p:tgtEl>
                                        <p:attrNameLst>
                                          <p:attrName>style.visibility</p:attrName>
                                        </p:attrNameLst>
                                      </p:cBhvr>
                                      <p:to>
                                        <p:strVal val="visible"/>
                                      </p:to>
                                    </p:set>
                                    <p:animEffect transition="in" filter="fade">
                                      <p:cBhvr>
                                        <p:cTn id="55" dur="5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Controversy: Crypto-Bubble</a:t>
            </a:r>
          </a:p>
        </p:txBody>
      </p:sp>
      <p:pic>
        <p:nvPicPr>
          <p:cNvPr id="5" name="Picture 4">
            <a:extLst>
              <a:ext uri="{FF2B5EF4-FFF2-40B4-BE49-F238E27FC236}">
                <a16:creationId xmlns:a16="http://schemas.microsoft.com/office/drawing/2014/main" id="{A3099692-309E-492F-971F-3C506C8C62A9}"/>
              </a:ext>
            </a:extLst>
          </p:cNvPr>
          <p:cNvPicPr>
            <a:picLocks noChangeAspect="1"/>
          </p:cNvPicPr>
          <p:nvPr/>
        </p:nvPicPr>
        <p:blipFill rotWithShape="1">
          <a:blip r:embed="rId3"/>
          <a:srcRect b="29418"/>
          <a:stretch/>
        </p:blipFill>
        <p:spPr>
          <a:xfrm>
            <a:off x="594364" y="1391577"/>
            <a:ext cx="4131654" cy="1547566"/>
          </a:xfrm>
          <a:prstGeom prst="rect">
            <a:avLst/>
          </a:prstGeom>
        </p:spPr>
      </p:pic>
      <p:sp>
        <p:nvSpPr>
          <p:cNvPr id="8" name="Rectangle 7">
            <a:extLst>
              <a:ext uri="{FF2B5EF4-FFF2-40B4-BE49-F238E27FC236}">
                <a16:creationId xmlns:a16="http://schemas.microsoft.com/office/drawing/2014/main" id="{D52D6ECD-20B5-4589-9E91-01EBE333A732}"/>
              </a:ext>
            </a:extLst>
          </p:cNvPr>
          <p:cNvSpPr/>
          <p:nvPr/>
        </p:nvSpPr>
        <p:spPr>
          <a:xfrm>
            <a:off x="594363" y="3084861"/>
            <a:ext cx="4131653" cy="64219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The crypto market is </a:t>
            </a:r>
            <a:r>
              <a:rPr lang="en-US" sz="2000" b="1" dirty="0">
                <a:solidFill>
                  <a:schemeClr val="tx1"/>
                </a:solidFill>
                <a:latin typeface="Miriam Libre" panose="00000500000000000000" pitchFamily="2" charset="-79"/>
                <a:cs typeface="Miriam Libre" panose="00000500000000000000" pitchFamily="2" charset="-79"/>
              </a:rPr>
              <a:t>volatile</a:t>
            </a:r>
            <a:r>
              <a:rPr lang="en-US" sz="1600" dirty="0">
                <a:solidFill>
                  <a:schemeClr val="tx1"/>
                </a:solidFill>
                <a:latin typeface="Miriam Libre" panose="00000500000000000000" pitchFamily="2" charset="-79"/>
                <a:cs typeface="Miriam Libre" panose="00000500000000000000" pitchFamily="2" charset="-79"/>
              </a:rPr>
              <a:t> – liable to change rapidly and unpredictably</a:t>
            </a:r>
            <a:endParaRPr lang="en-US" sz="1600" b="1" dirty="0">
              <a:solidFill>
                <a:schemeClr val="tx1"/>
              </a:solidFill>
              <a:latin typeface="Miriam Libre" panose="00000500000000000000" pitchFamily="2" charset="-79"/>
              <a:cs typeface="Miriam Libre" panose="00000500000000000000" pitchFamily="2" charset="-79"/>
            </a:endParaRPr>
          </a:p>
        </p:txBody>
      </p:sp>
      <p:sp>
        <p:nvSpPr>
          <p:cNvPr id="10" name="Rectangle 9">
            <a:extLst>
              <a:ext uri="{FF2B5EF4-FFF2-40B4-BE49-F238E27FC236}">
                <a16:creationId xmlns:a16="http://schemas.microsoft.com/office/drawing/2014/main" id="{B50D7CB9-B211-424B-8563-DB6F9D8A15E7}"/>
              </a:ext>
            </a:extLst>
          </p:cNvPr>
          <p:cNvSpPr/>
          <p:nvPr/>
        </p:nvSpPr>
        <p:spPr>
          <a:xfrm>
            <a:off x="594363" y="3878706"/>
            <a:ext cx="4131653" cy="642193"/>
          </a:xfrm>
          <a:prstGeom prst="rect">
            <a:avLst/>
          </a:prstGeom>
          <a:solidFill>
            <a:schemeClr val="accent4">
              <a:lumMod val="20000"/>
              <a:lumOff val="80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It is an </a:t>
            </a:r>
            <a:r>
              <a:rPr lang="en-US" sz="1600" b="1" dirty="0">
                <a:solidFill>
                  <a:schemeClr val="tx1"/>
                </a:solidFill>
                <a:latin typeface="Miriam Libre" panose="00000500000000000000" pitchFamily="2" charset="-79"/>
                <a:cs typeface="Miriam Libre" panose="00000500000000000000" pitchFamily="2" charset="-79"/>
              </a:rPr>
              <a:t>unregulated</a:t>
            </a:r>
            <a:r>
              <a:rPr lang="en-US" sz="1600" dirty="0">
                <a:solidFill>
                  <a:schemeClr val="tx1"/>
                </a:solidFill>
                <a:latin typeface="Miriam Libre" panose="00000500000000000000" pitchFamily="2" charset="-79"/>
                <a:cs typeface="Miriam Libre" panose="00000500000000000000" pitchFamily="2" charset="-79"/>
              </a:rPr>
              <a:t> market – good/bad</a:t>
            </a:r>
            <a:endParaRPr lang="en-US" sz="1600" b="1" dirty="0">
              <a:solidFill>
                <a:schemeClr val="tx1"/>
              </a:solidFill>
              <a:latin typeface="Miriam Libre" panose="00000500000000000000" pitchFamily="2" charset="-79"/>
              <a:cs typeface="Miriam Libre" panose="00000500000000000000" pitchFamily="2" charset="-79"/>
            </a:endParaRPr>
          </a:p>
        </p:txBody>
      </p:sp>
      <p:pic>
        <p:nvPicPr>
          <p:cNvPr id="2050" name="Picture 2">
            <a:extLst>
              <a:ext uri="{FF2B5EF4-FFF2-40B4-BE49-F238E27FC236}">
                <a16:creationId xmlns:a16="http://schemas.microsoft.com/office/drawing/2014/main" id="{E0B9E1C1-6CB6-4264-833E-984243720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016" y="1298777"/>
            <a:ext cx="1454890" cy="1670391"/>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6010EB6D-4477-422E-82BB-EB104925AA2E}"/>
              </a:ext>
            </a:extLst>
          </p:cNvPr>
          <p:cNvSpPr/>
          <p:nvPr/>
        </p:nvSpPr>
        <p:spPr>
          <a:xfrm>
            <a:off x="6293223" y="1017725"/>
            <a:ext cx="2459857" cy="1554025"/>
          </a:xfrm>
          <a:prstGeom prst="wedgeEllipseCallout">
            <a:avLst>
              <a:gd name="adj1" fmla="val -59213"/>
              <a:gd name="adj2" fmla="val 217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riam Libre" panose="00000500000000000000" pitchFamily="2" charset="-79"/>
              <a:cs typeface="Miriam Libre" panose="00000500000000000000" pitchFamily="2" charset="-79"/>
            </a:endParaRPr>
          </a:p>
        </p:txBody>
      </p:sp>
      <p:sp>
        <p:nvSpPr>
          <p:cNvPr id="11" name="TextBox 10">
            <a:extLst>
              <a:ext uri="{FF2B5EF4-FFF2-40B4-BE49-F238E27FC236}">
                <a16:creationId xmlns:a16="http://schemas.microsoft.com/office/drawing/2014/main" id="{D1E4ABCF-B85D-40FD-8D4E-ED2AF0418C68}"/>
              </a:ext>
            </a:extLst>
          </p:cNvPr>
          <p:cNvSpPr txBox="1"/>
          <p:nvPr/>
        </p:nvSpPr>
        <p:spPr>
          <a:xfrm>
            <a:off x="6313823" y="1394557"/>
            <a:ext cx="2439257" cy="1138773"/>
          </a:xfrm>
          <a:prstGeom prst="rect">
            <a:avLst/>
          </a:prstGeom>
          <a:noFill/>
        </p:spPr>
        <p:txBody>
          <a:bodyPr wrap="none" rtlCol="0">
            <a:spAutoFit/>
          </a:bodyPr>
          <a:lstStyle/>
          <a:p>
            <a:pPr algn="ctr"/>
            <a:r>
              <a:rPr lang="en-US" sz="1800" dirty="0">
                <a:solidFill>
                  <a:schemeClr val="tx1"/>
                </a:solidFill>
                <a:latin typeface="Miriam Libre" panose="00000500000000000000" pitchFamily="2" charset="-79"/>
                <a:cs typeface="Miriam Libre" panose="00000500000000000000" pitchFamily="2" charset="-79"/>
              </a:rPr>
              <a:t>“Extremely risky”</a:t>
            </a:r>
          </a:p>
          <a:p>
            <a:pPr algn="ctr"/>
            <a:r>
              <a:rPr lang="en-US" sz="1800" dirty="0">
                <a:solidFill>
                  <a:schemeClr val="tx1"/>
                </a:solidFill>
                <a:latin typeface="Miriam Libre" panose="00000500000000000000" pitchFamily="2" charset="-79"/>
                <a:cs typeface="Miriam Libre" panose="00000500000000000000" pitchFamily="2" charset="-79"/>
              </a:rPr>
              <a:t>“Inherently</a:t>
            </a:r>
          </a:p>
          <a:p>
            <a:pPr algn="ctr"/>
            <a:r>
              <a:rPr lang="en-US" sz="1800" dirty="0">
                <a:solidFill>
                  <a:schemeClr val="tx1"/>
                </a:solidFill>
                <a:latin typeface="Miriam Libre" panose="00000500000000000000" pitchFamily="2" charset="-79"/>
                <a:cs typeface="Miriam Libre" panose="00000500000000000000" pitchFamily="2" charset="-79"/>
              </a:rPr>
              <a:t>predatory”</a:t>
            </a:r>
          </a:p>
          <a:p>
            <a:endParaRPr lang="en-US" dirty="0"/>
          </a:p>
        </p:txBody>
      </p:sp>
      <p:sp>
        <p:nvSpPr>
          <p:cNvPr id="12" name="Rectangle 11">
            <a:extLst>
              <a:ext uri="{FF2B5EF4-FFF2-40B4-BE49-F238E27FC236}">
                <a16:creationId xmlns:a16="http://schemas.microsoft.com/office/drawing/2014/main" id="{8DEDE800-06DE-469C-8256-BA93A0822830}"/>
              </a:ext>
            </a:extLst>
          </p:cNvPr>
          <p:cNvSpPr/>
          <p:nvPr/>
        </p:nvSpPr>
        <p:spPr>
          <a:xfrm>
            <a:off x="4808484" y="3087828"/>
            <a:ext cx="1592316" cy="1433071"/>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latin typeface="Miriam Libre" panose="00000500000000000000" pitchFamily="2" charset="-79"/>
                <a:cs typeface="Miriam Libre" panose="00000500000000000000" pitchFamily="2" charset="-79"/>
              </a:rPr>
              <a:t>The best place to invest in crypto is in your </a:t>
            </a:r>
            <a:r>
              <a:rPr lang="en-US" sz="1600" b="1" dirty="0">
                <a:latin typeface="Miriam Libre" panose="00000500000000000000" pitchFamily="2" charset="-79"/>
                <a:cs typeface="Miriam Libre" panose="00000500000000000000" pitchFamily="2" charset="-79"/>
              </a:rPr>
              <a:t>knowledge</a:t>
            </a:r>
          </a:p>
        </p:txBody>
      </p:sp>
      <p:pic>
        <p:nvPicPr>
          <p:cNvPr id="7174" name="Picture 6" descr="5 Stages of the Hype Cycle">
            <a:extLst>
              <a:ext uri="{FF2B5EF4-FFF2-40B4-BE49-F238E27FC236}">
                <a16:creationId xmlns:a16="http://schemas.microsoft.com/office/drawing/2014/main" id="{18DFB897-C6CA-4A00-A36B-425B208418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181"/>
          <a:stretch/>
        </p:blipFill>
        <p:spPr bwMode="auto">
          <a:xfrm>
            <a:off x="6483268" y="2939143"/>
            <a:ext cx="2498534" cy="1846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7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174"/>
                                        </p:tgtEl>
                                        <p:attrNameLst>
                                          <p:attrName>style.visibility</p:attrName>
                                        </p:attrNameLst>
                                      </p:cBhvr>
                                      <p:to>
                                        <p:strVal val="visible"/>
                                      </p:to>
                                    </p:set>
                                    <p:animEffect transition="in" filter="fade">
                                      <p:cBhvr>
                                        <p:cTn id="33" dur="500"/>
                                        <p:tgtEl>
                                          <p:spTgt spid="717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11" grpId="0"/>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90574" y="1407963"/>
            <a:ext cx="4154964" cy="1290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History</a:t>
            </a:r>
          </a:p>
          <a:p>
            <a:pPr algn="ctr"/>
            <a:r>
              <a:rPr lang="en-US" dirty="0">
                <a:solidFill>
                  <a:schemeClr val="tx1"/>
                </a:solidFill>
                <a:latin typeface="Miriam Libre" panose="00000500000000000000" pitchFamily="2" charset="-79"/>
                <a:cs typeface="Miriam Libre" panose="00000500000000000000" pitchFamily="2" charset="-79"/>
              </a:rPr>
              <a:t>The first blockchain was implemented when Satoshi Nakamoto created Bitcoin in 2009 - the technology has grown into </a:t>
            </a:r>
            <a:r>
              <a:rPr lang="en-US" dirty="0" err="1">
                <a:solidFill>
                  <a:schemeClr val="tx1"/>
                </a:solidFill>
                <a:latin typeface="Miriam Libre" panose="00000500000000000000" pitchFamily="2" charset="-79"/>
                <a:cs typeface="Miriam Libre" panose="00000500000000000000" pitchFamily="2" charset="-79"/>
              </a:rPr>
              <a:t>dapps</a:t>
            </a:r>
            <a:r>
              <a:rPr lang="en-US" dirty="0">
                <a:solidFill>
                  <a:schemeClr val="tx1"/>
                </a:solidFill>
                <a:latin typeface="Miriam Libre" panose="00000500000000000000" pitchFamily="2" charset="-79"/>
                <a:cs typeface="Miriam Libre" panose="00000500000000000000" pitchFamily="2" charset="-79"/>
              </a:rPr>
              <a:t>, NFTs, certifications and more</a:t>
            </a:r>
          </a:p>
        </p:txBody>
      </p:sp>
      <p:sp>
        <p:nvSpPr>
          <p:cNvPr id="4" name="Rectangle 3">
            <a:extLst>
              <a:ext uri="{FF2B5EF4-FFF2-40B4-BE49-F238E27FC236}">
                <a16:creationId xmlns:a16="http://schemas.microsoft.com/office/drawing/2014/main" id="{F4F82261-A514-46DD-B133-2D8F46A09D1A}"/>
              </a:ext>
            </a:extLst>
          </p:cNvPr>
          <p:cNvSpPr/>
          <p:nvPr/>
        </p:nvSpPr>
        <p:spPr>
          <a:xfrm>
            <a:off x="4965847" y="1407962"/>
            <a:ext cx="3458153" cy="1290197"/>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Architecture</a:t>
            </a:r>
          </a:p>
          <a:p>
            <a:pPr algn="ctr"/>
            <a:r>
              <a:rPr lang="en-US" dirty="0">
                <a:solidFill>
                  <a:schemeClr val="tx1"/>
                </a:solidFill>
                <a:latin typeface="Miriam Libre" panose="00000500000000000000" pitchFamily="2" charset="-79"/>
                <a:cs typeface="Miriam Libre" panose="00000500000000000000" pitchFamily="2" charset="-79"/>
              </a:rPr>
              <a:t>A blockchain is a digital ledger that tracks transactions on blocks, chained together and verified by a network of computers called nodes</a:t>
            </a:r>
          </a:p>
        </p:txBody>
      </p:sp>
      <p:sp>
        <p:nvSpPr>
          <p:cNvPr id="5" name="Rectangle 4">
            <a:extLst>
              <a:ext uri="{FF2B5EF4-FFF2-40B4-BE49-F238E27FC236}">
                <a16:creationId xmlns:a16="http://schemas.microsoft.com/office/drawing/2014/main" id="{EF825A50-F312-4994-88AA-59DD67253990}"/>
              </a:ext>
            </a:extLst>
          </p:cNvPr>
          <p:cNvSpPr/>
          <p:nvPr/>
        </p:nvSpPr>
        <p:spPr>
          <a:xfrm>
            <a:off x="690574" y="2780752"/>
            <a:ext cx="4154964" cy="1632222"/>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Ethereum &amp; Smart Contracts</a:t>
            </a:r>
          </a:p>
          <a:p>
            <a:pPr algn="ctr"/>
            <a:r>
              <a:rPr lang="en-US" dirty="0">
                <a:solidFill>
                  <a:schemeClr val="tx1"/>
                </a:solidFill>
                <a:latin typeface="Miriam Libre" panose="00000500000000000000" pitchFamily="2" charset="-79"/>
                <a:cs typeface="Miriam Libre" panose="00000500000000000000" pitchFamily="2" charset="-79"/>
              </a:rPr>
              <a:t>Ethereum is a blockchain platform upon which developers can build </a:t>
            </a:r>
            <a:r>
              <a:rPr lang="en-US" dirty="0" err="1">
                <a:solidFill>
                  <a:schemeClr val="tx1"/>
                </a:solidFill>
                <a:latin typeface="Miriam Libre" panose="00000500000000000000" pitchFamily="2" charset="-79"/>
                <a:cs typeface="Miriam Libre" panose="00000500000000000000" pitchFamily="2" charset="-79"/>
              </a:rPr>
              <a:t>dapps</a:t>
            </a:r>
            <a:r>
              <a:rPr lang="en-US" dirty="0">
                <a:solidFill>
                  <a:schemeClr val="tx1"/>
                </a:solidFill>
                <a:latin typeface="Miriam Libre" panose="00000500000000000000" pitchFamily="2" charset="-79"/>
                <a:cs typeface="Miriam Libre" panose="00000500000000000000" pitchFamily="2" charset="-79"/>
              </a:rPr>
              <a:t> – made possible by smart contracts that automate execution of business logic</a:t>
            </a:r>
          </a:p>
        </p:txBody>
      </p:sp>
      <p:sp>
        <p:nvSpPr>
          <p:cNvPr id="6" name="Rectangle 5">
            <a:extLst>
              <a:ext uri="{FF2B5EF4-FFF2-40B4-BE49-F238E27FC236}">
                <a16:creationId xmlns:a16="http://schemas.microsoft.com/office/drawing/2014/main" id="{387BDFF8-AA6F-4E1E-9717-A76B52A38CE0}"/>
              </a:ext>
            </a:extLst>
          </p:cNvPr>
          <p:cNvSpPr/>
          <p:nvPr/>
        </p:nvSpPr>
        <p:spPr>
          <a:xfrm>
            <a:off x="4965846" y="2780752"/>
            <a:ext cx="3458153" cy="16322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Controversies in Society</a:t>
            </a:r>
          </a:p>
          <a:p>
            <a:pPr algn="ctr"/>
            <a:r>
              <a:rPr lang="en-US" dirty="0">
                <a:latin typeface="Miriam Libre" panose="00000500000000000000" pitchFamily="2" charset="-79"/>
                <a:cs typeface="Miriam Libre" panose="00000500000000000000" pitchFamily="2" charset="-79"/>
              </a:rPr>
              <a:t>Controversies surrounding blockchain include the economic impacts, the environment, and its involvement in crime</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39F3-95B7-402F-BF14-2EC1866DEC2C}"/>
              </a:ext>
            </a:extLst>
          </p:cNvPr>
          <p:cNvSpPr>
            <a:spLocks noGrp="1"/>
          </p:cNvSpPr>
          <p:nvPr>
            <p:ph type="title"/>
          </p:nvPr>
        </p:nvSpPr>
        <p:spPr>
          <a:xfrm>
            <a:off x="719999" y="445025"/>
            <a:ext cx="7824645" cy="572700"/>
          </a:xfrm>
        </p:spPr>
        <p:txBody>
          <a:bodyPr/>
          <a:lstStyle/>
          <a:p>
            <a:r>
              <a:rPr lang="en-US" sz="2400" dirty="0"/>
              <a:t>Blockchain: </a:t>
            </a:r>
            <a:r>
              <a:rPr lang="en-US" sz="2000" i="1" dirty="0"/>
              <a:t>The Technology Behind It All</a:t>
            </a:r>
            <a:endParaRPr lang="en-US" i="1" dirty="0"/>
          </a:p>
        </p:txBody>
      </p:sp>
      <p:pic>
        <p:nvPicPr>
          <p:cNvPr id="6146" name="Picture 2" descr="How can blockchain principles help improve ESG systems? | World Economic  Forum">
            <a:extLst>
              <a:ext uri="{FF2B5EF4-FFF2-40B4-BE49-F238E27FC236}">
                <a16:creationId xmlns:a16="http://schemas.microsoft.com/office/drawing/2014/main" id="{43010E45-0BEA-406F-A424-7B4D2137A58C}"/>
              </a:ext>
            </a:extLst>
          </p:cNvPr>
          <p:cNvPicPr>
            <a:picLocks noChangeAspect="1" noChangeArrowheads="1"/>
          </p:cNvPicPr>
          <p:nvPr/>
        </p:nvPicPr>
        <p:blipFill rotWithShape="1">
          <a:blip r:embed="rId3">
            <a:duotone>
              <a:schemeClr val="accent4">
                <a:shade val="45000"/>
                <a:satMod val="135000"/>
              </a:schemeClr>
              <a:prstClr val="white"/>
            </a:duotone>
            <a:alphaModFix amt="10000"/>
            <a:extLst>
              <a:ext uri="{28A0092B-C50C-407E-A947-70E740481C1C}">
                <a14:useLocalDpi xmlns:a14="http://schemas.microsoft.com/office/drawing/2010/main" val="0"/>
              </a:ext>
            </a:extLst>
          </a:blip>
          <a:srcRect l="1385" t="12639" r="28" b="8499"/>
          <a:stretch/>
        </p:blipFill>
        <p:spPr bwMode="auto">
          <a:xfrm>
            <a:off x="495656" y="1290549"/>
            <a:ext cx="8152688" cy="34079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039C3B6-2D77-404A-8A69-73FF49C485D9}"/>
              </a:ext>
            </a:extLst>
          </p:cNvPr>
          <p:cNvSpPr/>
          <p:nvPr/>
        </p:nvSpPr>
        <p:spPr>
          <a:xfrm>
            <a:off x="658026" y="1290549"/>
            <a:ext cx="7824645" cy="3407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200" dirty="0">
                <a:solidFill>
                  <a:schemeClr val="tx1"/>
                </a:solidFill>
                <a:latin typeface="Miriam Libre" panose="00000500000000000000" pitchFamily="2" charset="-79"/>
                <a:cs typeface="Miriam Libre" panose="00000500000000000000" pitchFamily="2" charset="-79"/>
              </a:rPr>
              <a:t>A </a:t>
            </a:r>
            <a:r>
              <a:rPr lang="en-US" sz="2200" b="1" u="sng" dirty="0">
                <a:solidFill>
                  <a:schemeClr val="tx1"/>
                </a:solidFill>
                <a:latin typeface="Miriam Libre" panose="00000500000000000000" pitchFamily="2" charset="-79"/>
                <a:cs typeface="Miriam Libre" panose="00000500000000000000" pitchFamily="2" charset="-79"/>
              </a:rPr>
              <a:t>blockchain</a:t>
            </a:r>
            <a:r>
              <a:rPr lang="en-US" sz="2200" dirty="0">
                <a:solidFill>
                  <a:schemeClr val="tx1"/>
                </a:solidFill>
                <a:latin typeface="Miriam Libre" panose="00000500000000000000" pitchFamily="2" charset="-79"/>
                <a:cs typeface="Miriam Libre" panose="00000500000000000000" pitchFamily="2" charset="-79"/>
              </a:rPr>
              <a:t> is a </a:t>
            </a:r>
            <a:r>
              <a:rPr lang="en-US" sz="2200" i="1" dirty="0">
                <a:solidFill>
                  <a:schemeClr val="tx1"/>
                </a:solidFill>
                <a:latin typeface="Miriam Libre" panose="00000500000000000000" pitchFamily="2" charset="-79"/>
                <a:cs typeface="Miriam Libre" panose="00000500000000000000" pitchFamily="2" charset="-79"/>
              </a:rPr>
              <a:t>distributed</a:t>
            </a:r>
            <a:r>
              <a:rPr lang="en-US" sz="2200" dirty="0">
                <a:solidFill>
                  <a:schemeClr val="tx1"/>
                </a:solidFill>
                <a:latin typeface="Miriam Libre" panose="00000500000000000000" pitchFamily="2" charset="-79"/>
                <a:cs typeface="Miriam Libre" panose="00000500000000000000" pitchFamily="2" charset="-79"/>
              </a:rPr>
              <a:t>, </a:t>
            </a:r>
            <a:r>
              <a:rPr lang="en-US" sz="2200" i="1" dirty="0">
                <a:solidFill>
                  <a:schemeClr val="tx1"/>
                </a:solidFill>
                <a:latin typeface="Miriam Libre" panose="00000500000000000000" pitchFamily="2" charset="-79"/>
                <a:cs typeface="Miriam Libre" panose="00000500000000000000" pitchFamily="2" charset="-79"/>
              </a:rPr>
              <a:t>immutable</a:t>
            </a:r>
            <a:r>
              <a:rPr lang="en-US" sz="2200" dirty="0">
                <a:solidFill>
                  <a:schemeClr val="tx1"/>
                </a:solidFill>
                <a:latin typeface="Miriam Libre" panose="00000500000000000000" pitchFamily="2" charset="-79"/>
                <a:cs typeface="Miriam Libre" panose="00000500000000000000" pitchFamily="2" charset="-79"/>
              </a:rPr>
              <a:t> ledger for recording transactions and tracking assets</a:t>
            </a:r>
          </a:p>
          <a:p>
            <a:pPr marL="342900" indent="-342900">
              <a:buFont typeface="Arial" panose="020B0604020202020204" pitchFamily="34" charset="0"/>
              <a:buChar char="•"/>
            </a:pPr>
            <a:endParaRPr lang="en-US" sz="2200" b="1" u="sng"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200" dirty="0">
                <a:solidFill>
                  <a:schemeClr val="tx1"/>
                </a:solidFill>
                <a:latin typeface="Miriam Libre" panose="00000500000000000000" pitchFamily="2" charset="-79"/>
                <a:cs typeface="Miriam Libre" panose="00000500000000000000" pitchFamily="2" charset="-79"/>
              </a:rPr>
              <a:t>It is the technology behind cryptocurrencies and NFTs</a:t>
            </a:r>
          </a:p>
          <a:p>
            <a:pPr marL="342900" indent="-342900">
              <a:buFont typeface="Arial" panose="020B0604020202020204" pitchFamily="34" charset="0"/>
              <a:buChar char="•"/>
            </a:pPr>
            <a:endParaRPr lang="en-US" sz="2200"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200" dirty="0">
                <a:solidFill>
                  <a:schemeClr val="tx1"/>
                </a:solidFill>
                <a:latin typeface="Miriam Libre" panose="00000500000000000000" pitchFamily="2" charset="-79"/>
                <a:cs typeface="Miriam Libre" panose="00000500000000000000" pitchFamily="2" charset="-79"/>
              </a:rPr>
              <a:t>Although it originated with bitcoin, its applications are much farther reaching</a:t>
            </a:r>
          </a:p>
        </p:txBody>
      </p:sp>
    </p:spTree>
    <p:extLst>
      <p:ext uri="{BB962C8B-B14F-4D97-AF65-F5344CB8AC3E}">
        <p14:creationId xmlns:p14="http://schemas.microsoft.com/office/powerpoint/2010/main" val="212176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6000" dirty="0"/>
              <a:t>The History of Blockchain</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p:txBody>
          <a:bodyPr/>
          <a:lstStyle/>
          <a:p>
            <a:r>
              <a:rPr lang="en-US" dirty="0"/>
              <a:t>Where does it come from?</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8FDE-BC8E-4084-A9FC-4E46B02FB038}"/>
              </a:ext>
            </a:extLst>
          </p:cNvPr>
          <p:cNvSpPr>
            <a:spLocks noGrp="1"/>
          </p:cNvSpPr>
          <p:nvPr>
            <p:ph type="title"/>
          </p:nvPr>
        </p:nvSpPr>
        <p:spPr/>
        <p:txBody>
          <a:bodyPr/>
          <a:lstStyle/>
          <a:p>
            <a:r>
              <a:rPr lang="en-US" dirty="0"/>
              <a:t>Bitcoin &amp; Satoshi Nakamoto</a:t>
            </a:r>
          </a:p>
        </p:txBody>
      </p:sp>
      <p:sp>
        <p:nvSpPr>
          <p:cNvPr id="3" name="Subtitle 2">
            <a:extLst>
              <a:ext uri="{FF2B5EF4-FFF2-40B4-BE49-F238E27FC236}">
                <a16:creationId xmlns:a16="http://schemas.microsoft.com/office/drawing/2014/main" id="{2012C74B-B84A-41BF-9D74-4794839A33BB}"/>
              </a:ext>
            </a:extLst>
          </p:cNvPr>
          <p:cNvSpPr>
            <a:spLocks noGrp="1"/>
          </p:cNvSpPr>
          <p:nvPr>
            <p:ph type="subTitle" idx="1"/>
          </p:nvPr>
        </p:nvSpPr>
        <p:spPr>
          <a:xfrm>
            <a:off x="5450889" y="1586280"/>
            <a:ext cx="3187084" cy="386229"/>
          </a:xfrm>
        </p:spPr>
        <p:txBody>
          <a:bodyPr/>
          <a:lstStyle/>
          <a:p>
            <a:pPr algn="ctr"/>
            <a:r>
              <a:rPr lang="en-US" dirty="0"/>
              <a:t>Who is Satoshi Nakamoto?</a:t>
            </a:r>
          </a:p>
        </p:txBody>
      </p:sp>
      <p:pic>
        <p:nvPicPr>
          <p:cNvPr id="7170" name="Picture 2" descr="Statue of anonymous Bitcoin founder unveiled in Hungary - CGTN">
            <a:extLst>
              <a:ext uri="{FF2B5EF4-FFF2-40B4-BE49-F238E27FC236}">
                <a16:creationId xmlns:a16="http://schemas.microsoft.com/office/drawing/2014/main" id="{6594DBEB-C3B9-49C3-98CC-8361B7843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95" r="19720"/>
          <a:stretch/>
        </p:blipFill>
        <p:spPr bwMode="auto">
          <a:xfrm>
            <a:off x="5959431" y="1972509"/>
            <a:ext cx="2180902" cy="25146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9F1F73-E36A-4F50-88FE-6A06BF9CC0F7}"/>
              </a:ext>
            </a:extLst>
          </p:cNvPr>
          <p:cNvSpPr/>
          <p:nvPr/>
        </p:nvSpPr>
        <p:spPr>
          <a:xfrm>
            <a:off x="574766" y="1672820"/>
            <a:ext cx="4528457" cy="2900847"/>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i="1" dirty="0">
                <a:solidFill>
                  <a:schemeClr val="tx1"/>
                </a:solidFill>
                <a:latin typeface="Miriam Libre" panose="00000500000000000000" pitchFamily="2" charset="-79"/>
                <a:cs typeface="Miriam Libre" panose="00000500000000000000" pitchFamily="2" charset="-79"/>
              </a:rPr>
              <a:t>What is a cryptocurrency?</a:t>
            </a: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A </a:t>
            </a:r>
            <a:r>
              <a:rPr lang="en-US" b="1" dirty="0">
                <a:solidFill>
                  <a:schemeClr val="tx1"/>
                </a:solidFill>
                <a:latin typeface="Miriam Libre" panose="00000500000000000000" pitchFamily="2" charset="-79"/>
                <a:cs typeface="Miriam Libre" panose="00000500000000000000" pitchFamily="2" charset="-79"/>
              </a:rPr>
              <a:t>digital currency</a:t>
            </a:r>
            <a:r>
              <a:rPr lang="en-US" dirty="0">
                <a:solidFill>
                  <a:schemeClr val="tx1"/>
                </a:solidFill>
                <a:latin typeface="Miriam Libre" panose="00000500000000000000" pitchFamily="2" charset="-79"/>
                <a:cs typeface="Miriam Libre" panose="00000500000000000000" pitchFamily="2" charset="-79"/>
              </a:rPr>
              <a:t> designed to work as a medium of exchange through a computer network that is </a:t>
            </a:r>
            <a:r>
              <a:rPr lang="en-US" b="1" dirty="0">
                <a:solidFill>
                  <a:schemeClr val="tx1"/>
                </a:solidFill>
                <a:latin typeface="Miriam Libre" panose="00000500000000000000" pitchFamily="2" charset="-79"/>
                <a:cs typeface="Miriam Libre" panose="00000500000000000000" pitchFamily="2" charset="-79"/>
              </a:rPr>
              <a:t>not reliant on any central authority</a:t>
            </a:r>
            <a:r>
              <a:rPr lang="en-US" dirty="0">
                <a:solidFill>
                  <a:schemeClr val="tx1"/>
                </a:solidFill>
                <a:latin typeface="Miriam Libre" panose="00000500000000000000" pitchFamily="2" charset="-79"/>
                <a:cs typeface="Miriam Libre" panose="00000500000000000000" pitchFamily="2" charset="-79"/>
              </a:rPr>
              <a:t>, such as a government or bank, to uphold or maintain it.</a:t>
            </a:r>
          </a:p>
          <a:p>
            <a:endParaRPr lang="en-US" dirty="0">
              <a:solidFill>
                <a:schemeClr val="tx1"/>
              </a:solidFill>
              <a:latin typeface="Miriam Libre" panose="00000500000000000000" pitchFamily="2" charset="-79"/>
              <a:cs typeface="Miriam Libre" panose="00000500000000000000" pitchFamily="2" charset="-79"/>
            </a:endParaRPr>
          </a:p>
          <a:p>
            <a:r>
              <a:rPr lang="en-US" sz="1800" i="1" dirty="0">
                <a:solidFill>
                  <a:schemeClr val="tx1"/>
                </a:solidFill>
                <a:latin typeface="Miriam Libre" panose="00000500000000000000" pitchFamily="2" charset="-79"/>
                <a:cs typeface="Miriam Libre" panose="00000500000000000000" pitchFamily="2" charset="-79"/>
              </a:rPr>
              <a:t>How did it start?</a:t>
            </a:r>
          </a:p>
          <a:p>
            <a:endParaRPr lang="en-US" sz="1000" i="1"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b="1" dirty="0">
                <a:solidFill>
                  <a:schemeClr val="tx1"/>
                </a:solidFill>
                <a:latin typeface="Miriam Libre" panose="00000500000000000000" pitchFamily="2" charset="-79"/>
                <a:cs typeface="Miriam Libre" panose="00000500000000000000" pitchFamily="2" charset="-79"/>
              </a:rPr>
              <a:t>Jan 4, 2008</a:t>
            </a:r>
            <a:r>
              <a:rPr lang="en-US" sz="1600" dirty="0">
                <a:solidFill>
                  <a:schemeClr val="tx1"/>
                </a:solidFill>
                <a:latin typeface="Miriam Libre" panose="00000500000000000000" pitchFamily="2" charset="-79"/>
                <a:cs typeface="Miriam Libre" panose="00000500000000000000" pitchFamily="2" charset="-79"/>
              </a:rPr>
              <a:t> – </a:t>
            </a:r>
            <a:r>
              <a:rPr lang="en-US" sz="1600" dirty="0">
                <a:solidFill>
                  <a:srgbClr val="00A249"/>
                </a:solidFill>
                <a:latin typeface="Miriam Libre" panose="00000500000000000000" pitchFamily="2" charset="-79"/>
                <a:cs typeface="Miriam Libre" panose="00000500000000000000" pitchFamily="2" charset="-79"/>
                <a:hlinkClick r:id="rId4">
                  <a:extLst>
                    <a:ext uri="{A12FA001-AC4F-418D-AE19-62706E023703}">
                      <ahyp:hlinkClr xmlns:ahyp="http://schemas.microsoft.com/office/drawing/2018/hyperlinkcolor" val="tx"/>
                    </a:ext>
                  </a:extLst>
                </a:hlinkClick>
              </a:rPr>
              <a:t>bitcoin.org</a:t>
            </a:r>
            <a:r>
              <a:rPr lang="en-US" sz="1600" dirty="0">
                <a:solidFill>
                  <a:schemeClr val="tx1"/>
                </a:solidFill>
                <a:latin typeface="Miriam Libre" panose="00000500000000000000" pitchFamily="2" charset="-79"/>
                <a:cs typeface="Miriam Libre" panose="00000500000000000000" pitchFamily="2" charset="-79"/>
              </a:rPr>
              <a:t> registered</a:t>
            </a:r>
          </a:p>
          <a:p>
            <a:pPr marL="285750" indent="-285750">
              <a:buFont typeface="Arial" panose="020B0604020202020204" pitchFamily="34" charset="0"/>
              <a:buChar char="•"/>
            </a:pPr>
            <a:r>
              <a:rPr lang="en-US" sz="1600" b="1" dirty="0">
                <a:solidFill>
                  <a:schemeClr val="tx1"/>
                </a:solidFill>
                <a:latin typeface="Miriam Libre" panose="00000500000000000000" pitchFamily="2" charset="-79"/>
                <a:cs typeface="Miriam Libre" panose="00000500000000000000" pitchFamily="2" charset="-79"/>
              </a:rPr>
              <a:t>Oct 31, 2008</a:t>
            </a:r>
            <a:r>
              <a:rPr lang="en-US" sz="1600" dirty="0">
                <a:solidFill>
                  <a:schemeClr val="tx1"/>
                </a:solidFill>
                <a:latin typeface="Miriam Libre" panose="00000500000000000000" pitchFamily="2" charset="-79"/>
                <a:cs typeface="Miriam Libre" panose="00000500000000000000" pitchFamily="2" charset="-79"/>
              </a:rPr>
              <a:t> – white paper posted</a:t>
            </a:r>
          </a:p>
          <a:p>
            <a:pPr marL="285750" indent="-285750">
              <a:buFont typeface="Arial" panose="020B0604020202020204" pitchFamily="34" charset="0"/>
              <a:buChar char="•"/>
            </a:pPr>
            <a:r>
              <a:rPr lang="en-US" sz="1600" b="1" dirty="0">
                <a:solidFill>
                  <a:schemeClr val="tx1"/>
                </a:solidFill>
                <a:latin typeface="Miriam Libre" panose="00000500000000000000" pitchFamily="2" charset="-79"/>
                <a:cs typeface="Miriam Libre" panose="00000500000000000000" pitchFamily="2" charset="-79"/>
              </a:rPr>
              <a:t>Jan 3, 2009</a:t>
            </a:r>
            <a:r>
              <a:rPr lang="en-US" sz="1600" dirty="0">
                <a:solidFill>
                  <a:schemeClr val="tx1"/>
                </a:solidFill>
                <a:latin typeface="Miriam Libre" panose="00000500000000000000" pitchFamily="2" charset="-79"/>
                <a:cs typeface="Miriam Libre" panose="00000500000000000000" pitchFamily="2" charset="-79"/>
              </a:rPr>
              <a:t> – genesis block</a:t>
            </a:r>
          </a:p>
        </p:txBody>
      </p:sp>
      <p:grpSp>
        <p:nvGrpSpPr>
          <p:cNvPr id="8" name="Group 7">
            <a:extLst>
              <a:ext uri="{FF2B5EF4-FFF2-40B4-BE49-F238E27FC236}">
                <a16:creationId xmlns:a16="http://schemas.microsoft.com/office/drawing/2014/main" id="{0C43FA57-6539-48EE-B913-CE3B0ACC8811}"/>
              </a:ext>
            </a:extLst>
          </p:cNvPr>
          <p:cNvGrpSpPr/>
          <p:nvPr/>
        </p:nvGrpSpPr>
        <p:grpSpPr>
          <a:xfrm>
            <a:off x="5116170" y="2080124"/>
            <a:ext cx="1871864" cy="1195987"/>
            <a:chOff x="5217459" y="2165778"/>
            <a:chExt cx="1871864" cy="1195987"/>
          </a:xfrm>
        </p:grpSpPr>
        <p:pic>
          <p:nvPicPr>
            <p:cNvPr id="1028" name="Picture 4" descr="10 Year's Since Hal's 'Running Bitcoin' Tweet. RIP Great Man. Thank You. :  r/Bitcoin">
              <a:extLst>
                <a:ext uri="{FF2B5EF4-FFF2-40B4-BE49-F238E27FC236}">
                  <a16:creationId xmlns:a16="http://schemas.microsoft.com/office/drawing/2014/main" id="{06DC34FE-1B64-4B7F-9C9D-A26DE67781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34" t="7680" r="10437" b="6253"/>
            <a:stretch/>
          </p:blipFill>
          <p:spPr bwMode="auto">
            <a:xfrm>
              <a:off x="5217459" y="2165778"/>
              <a:ext cx="1871864" cy="1195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448EDC-6B67-40FE-B70E-F264F5761AAC}"/>
                </a:ext>
              </a:extLst>
            </p:cNvPr>
            <p:cNvSpPr/>
            <p:nvPr/>
          </p:nvSpPr>
          <p:spPr>
            <a:xfrm>
              <a:off x="6040233" y="2201639"/>
              <a:ext cx="1000257" cy="33735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latin typeface="Miriam Libre" panose="00000500000000000000" pitchFamily="2" charset="-79"/>
                  <a:cs typeface="Miriam Libre" panose="00000500000000000000" pitchFamily="2" charset="-79"/>
                </a:rPr>
                <a:t>Hal Finney</a:t>
              </a:r>
            </a:p>
          </p:txBody>
        </p:sp>
      </p:grpSp>
      <p:grpSp>
        <p:nvGrpSpPr>
          <p:cNvPr id="7" name="Group 6">
            <a:extLst>
              <a:ext uri="{FF2B5EF4-FFF2-40B4-BE49-F238E27FC236}">
                <a16:creationId xmlns:a16="http://schemas.microsoft.com/office/drawing/2014/main" id="{5886ABA6-A5FC-4F6C-BA3A-DC2DFB97E4AA}"/>
              </a:ext>
            </a:extLst>
          </p:cNvPr>
          <p:cNvGrpSpPr/>
          <p:nvPr/>
        </p:nvGrpSpPr>
        <p:grpSpPr>
          <a:xfrm>
            <a:off x="7485673" y="2176266"/>
            <a:ext cx="1516384" cy="2227815"/>
            <a:chOff x="7469140" y="2181066"/>
            <a:chExt cx="1516384" cy="2227815"/>
          </a:xfrm>
          <a:effectLst>
            <a:outerShdw blurRad="50800" dist="38100" dir="2700000" algn="tl" rotWithShape="0">
              <a:prstClr val="black">
                <a:alpha val="40000"/>
              </a:prstClr>
            </a:outerShdw>
          </a:effectLst>
        </p:grpSpPr>
        <p:pic>
          <p:nvPicPr>
            <p:cNvPr id="1032" name="Picture 8" descr="ArtStation - The Face of Bitcoin - Satoshi Nakamoto Portrait">
              <a:extLst>
                <a:ext uri="{FF2B5EF4-FFF2-40B4-BE49-F238E27FC236}">
                  <a16:creationId xmlns:a16="http://schemas.microsoft.com/office/drawing/2014/main" id="{5A4BF566-F5E8-45AB-8E22-AE0E574C317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186"/>
            <a:stretch/>
          </p:blipFill>
          <p:spPr bwMode="auto">
            <a:xfrm>
              <a:off x="7469141" y="2181066"/>
              <a:ext cx="1516383" cy="1853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pic>
        <p:sp>
          <p:nvSpPr>
            <p:cNvPr id="11" name="Rectangle 10">
              <a:extLst>
                <a:ext uri="{FF2B5EF4-FFF2-40B4-BE49-F238E27FC236}">
                  <a16:creationId xmlns:a16="http://schemas.microsoft.com/office/drawing/2014/main" id="{B1D27F0C-9B26-4633-82FA-FC6768E52439}"/>
                </a:ext>
              </a:extLst>
            </p:cNvPr>
            <p:cNvSpPr/>
            <p:nvPr/>
          </p:nvSpPr>
          <p:spPr>
            <a:xfrm>
              <a:off x="7469140" y="4034519"/>
              <a:ext cx="1516383" cy="37436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latin typeface="Miriam Libre" panose="00000500000000000000" pitchFamily="2" charset="-79"/>
                  <a:cs typeface="Miriam Libre" panose="00000500000000000000" pitchFamily="2" charset="-79"/>
                </a:rPr>
                <a:t>Dorian Nakamoto</a:t>
              </a:r>
            </a:p>
          </p:txBody>
        </p:sp>
      </p:grpSp>
      <p:grpSp>
        <p:nvGrpSpPr>
          <p:cNvPr id="10" name="Group 9">
            <a:extLst>
              <a:ext uri="{FF2B5EF4-FFF2-40B4-BE49-F238E27FC236}">
                <a16:creationId xmlns:a16="http://schemas.microsoft.com/office/drawing/2014/main" id="{0DA864AB-8F36-4879-B051-25159D99C775}"/>
              </a:ext>
            </a:extLst>
          </p:cNvPr>
          <p:cNvGrpSpPr/>
          <p:nvPr/>
        </p:nvGrpSpPr>
        <p:grpSpPr>
          <a:xfrm>
            <a:off x="5524976" y="3491876"/>
            <a:ext cx="1862681" cy="1557932"/>
            <a:chOff x="5524975" y="3555034"/>
            <a:chExt cx="1862681" cy="1557932"/>
          </a:xfrm>
        </p:grpSpPr>
        <p:grpSp>
          <p:nvGrpSpPr>
            <p:cNvPr id="9" name="Group 8">
              <a:extLst>
                <a:ext uri="{FF2B5EF4-FFF2-40B4-BE49-F238E27FC236}">
                  <a16:creationId xmlns:a16="http://schemas.microsoft.com/office/drawing/2014/main" id="{45104F77-B4EB-48D6-878D-4E698F2EC09B}"/>
                </a:ext>
              </a:extLst>
            </p:cNvPr>
            <p:cNvGrpSpPr/>
            <p:nvPr/>
          </p:nvGrpSpPr>
          <p:grpSpPr>
            <a:xfrm>
              <a:off x="5524975" y="3555034"/>
              <a:ext cx="1862681" cy="1402448"/>
              <a:chOff x="5524975" y="3555034"/>
              <a:chExt cx="1862681" cy="1402448"/>
            </a:xfrm>
          </p:grpSpPr>
          <p:pic>
            <p:nvPicPr>
              <p:cNvPr id="1034" name="Picture 10" descr="Nick Szabo, Inventor of Smart Contracts &amp; Bit Gold - BlockSocial">
                <a:extLst>
                  <a:ext uri="{FF2B5EF4-FFF2-40B4-BE49-F238E27FC236}">
                    <a16:creationId xmlns:a16="http://schemas.microsoft.com/office/drawing/2014/main" id="{AD2F0E04-100A-4166-A13E-5AF3E2F8B2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4708"/>
              <a:stretch/>
            </p:blipFill>
            <p:spPr bwMode="auto">
              <a:xfrm>
                <a:off x="5524976" y="3555034"/>
                <a:ext cx="1862680" cy="1402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descr="Bitgold Review – Gold RRSP">
                <a:extLst>
                  <a:ext uri="{FF2B5EF4-FFF2-40B4-BE49-F238E27FC236}">
                    <a16:creationId xmlns:a16="http://schemas.microsoft.com/office/drawing/2014/main" id="{0C707DDE-6CC8-463A-9730-22E97C89E3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70" t="22647" r="75199" b="22941"/>
              <a:stretch/>
            </p:blipFill>
            <p:spPr bwMode="auto">
              <a:xfrm>
                <a:off x="5524975" y="3555035"/>
                <a:ext cx="421755" cy="43812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C6344701-8FE7-4DC4-9ECE-497CD5706A7F}"/>
                </a:ext>
              </a:extLst>
            </p:cNvPr>
            <p:cNvSpPr/>
            <p:nvPr/>
          </p:nvSpPr>
          <p:spPr>
            <a:xfrm>
              <a:off x="6033517" y="4775614"/>
              <a:ext cx="1000257" cy="33735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latin typeface="Miriam Libre" panose="00000500000000000000" pitchFamily="2" charset="-79"/>
                  <a:cs typeface="Miriam Libre" panose="00000500000000000000" pitchFamily="2" charset="-79"/>
                </a:rPr>
                <a:t>Nick Szabo</a:t>
              </a:r>
            </a:p>
          </p:txBody>
        </p:sp>
      </p:grpSp>
    </p:spTree>
    <p:extLst>
      <p:ext uri="{BB962C8B-B14F-4D97-AF65-F5344CB8AC3E}">
        <p14:creationId xmlns:p14="http://schemas.microsoft.com/office/powerpoint/2010/main" val="153172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70"/>
                                        </p:tgtEl>
                                        <p:attrNameLst>
                                          <p:attrName>style.visibility</p:attrName>
                                        </p:attrNameLst>
                                      </p:cBhvr>
                                      <p:to>
                                        <p:strVal val="visible"/>
                                      </p:to>
                                    </p:set>
                                    <p:animEffect transition="in" filter="fade">
                                      <p:cBhvr>
                                        <p:cTn id="32" dur="500"/>
                                        <p:tgtEl>
                                          <p:spTgt spid="717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Effect transition="in" filter="fade">
                                      <p:cBhvr>
                                        <p:cTn id="5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8FDE-BC8E-4084-A9FC-4E46B02FB038}"/>
              </a:ext>
            </a:extLst>
          </p:cNvPr>
          <p:cNvSpPr>
            <a:spLocks noGrp="1"/>
          </p:cNvSpPr>
          <p:nvPr>
            <p:ph type="title"/>
          </p:nvPr>
        </p:nvSpPr>
        <p:spPr>
          <a:xfrm>
            <a:off x="719999" y="445025"/>
            <a:ext cx="7724753" cy="572700"/>
          </a:xfrm>
        </p:spPr>
        <p:txBody>
          <a:bodyPr/>
          <a:lstStyle/>
          <a:p>
            <a:r>
              <a:rPr lang="en-US" dirty="0"/>
              <a:t>Jan 3, 2009 – Blockchain Arrives</a:t>
            </a:r>
          </a:p>
        </p:txBody>
      </p:sp>
      <p:pic>
        <p:nvPicPr>
          <p:cNvPr id="8194" name="Picture 2">
            <a:extLst>
              <a:ext uri="{FF2B5EF4-FFF2-40B4-BE49-F238E27FC236}">
                <a16:creationId xmlns:a16="http://schemas.microsoft.com/office/drawing/2014/main" id="{A56A9DED-413F-46F3-9660-173BD529D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40" y="1537448"/>
            <a:ext cx="4693603" cy="31610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FA63E91-3A1F-4252-AB55-BC6240A5D2D5}"/>
              </a:ext>
            </a:extLst>
          </p:cNvPr>
          <p:cNvSpPr/>
          <p:nvPr/>
        </p:nvSpPr>
        <p:spPr>
          <a:xfrm>
            <a:off x="5549152" y="1604681"/>
            <a:ext cx="3003177" cy="293146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u="sng" dirty="0">
                <a:solidFill>
                  <a:schemeClr val="tx1"/>
                </a:solidFill>
                <a:latin typeface="Miriam Libre" panose="00000500000000000000" pitchFamily="2" charset="-79"/>
                <a:cs typeface="Miriam Libre" panose="00000500000000000000" pitchFamily="2" charset="-79"/>
              </a:rPr>
              <a:t>Bitcoin block number 0</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50BTC ($1.5mil in 2022)</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Not-so-hidden message</a:t>
            </a:r>
          </a:p>
          <a:p>
            <a:endParaRPr lang="en-US" sz="1600" dirty="0">
              <a:solidFill>
                <a:schemeClr val="tx1"/>
              </a:solidFill>
              <a:latin typeface="Miriam Libre" panose="00000500000000000000" pitchFamily="2" charset="-79"/>
              <a:cs typeface="Miriam Libre" panose="00000500000000000000" pitchFamily="2" charset="-79"/>
            </a:endParaRPr>
          </a:p>
          <a:p>
            <a:r>
              <a:rPr lang="en-US" sz="2000" u="sng" dirty="0">
                <a:solidFill>
                  <a:schemeClr val="tx1"/>
                </a:solidFill>
                <a:latin typeface="Miriam Libre" panose="00000500000000000000" pitchFamily="2" charset="-79"/>
                <a:cs typeface="Miriam Libre" panose="00000500000000000000" pitchFamily="2" charset="-79"/>
              </a:rPr>
              <a:t>Why use blockchain?</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Trustless</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No central authority</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Like physical cash</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Secure, immutable</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Open source, grassroots</a:t>
            </a:r>
          </a:p>
        </p:txBody>
      </p:sp>
    </p:spTree>
    <p:extLst>
      <p:ext uri="{BB962C8B-B14F-4D97-AF65-F5344CB8AC3E}">
        <p14:creationId xmlns:p14="http://schemas.microsoft.com/office/powerpoint/2010/main" val="353006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7" end="7"/>
                                            </p:txEl>
                                          </p:spTgt>
                                        </p:tgtEl>
                                        <p:attrNameLst>
                                          <p:attrName>style.visibility</p:attrName>
                                        </p:attrNameLst>
                                      </p:cBhvr>
                                      <p:to>
                                        <p:strVal val="visible"/>
                                      </p:to>
                                    </p:set>
                                    <p:animEffect transition="in" filter="fade">
                                      <p:cBhvr>
                                        <p:cTn id="37" dur="500"/>
                                        <p:tgtEl>
                                          <p:spTgt spid="1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xEl>
                                              <p:pRg st="8" end="8"/>
                                            </p:txEl>
                                          </p:spTgt>
                                        </p:tgtEl>
                                        <p:attrNameLst>
                                          <p:attrName>style.visibility</p:attrName>
                                        </p:attrNameLst>
                                      </p:cBhvr>
                                      <p:to>
                                        <p:strVal val="visible"/>
                                      </p:to>
                                    </p:set>
                                    <p:animEffect transition="in" filter="fade">
                                      <p:cBhvr>
                                        <p:cTn id="42" dur="500"/>
                                        <p:tgtEl>
                                          <p:spTgt spid="1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animEffect transition="in" filter="fade">
                                      <p:cBhvr>
                                        <p:cTn id="47"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AA6E-C5F0-469E-847B-798F66C4431E}"/>
              </a:ext>
            </a:extLst>
          </p:cNvPr>
          <p:cNvSpPr>
            <a:spLocks noGrp="1"/>
          </p:cNvSpPr>
          <p:nvPr>
            <p:ph type="title"/>
          </p:nvPr>
        </p:nvSpPr>
        <p:spPr/>
        <p:txBody>
          <a:bodyPr/>
          <a:lstStyle/>
          <a:p>
            <a:r>
              <a:rPr lang="en-US" dirty="0"/>
              <a:t>Bitcoin Value History</a:t>
            </a:r>
          </a:p>
        </p:txBody>
      </p:sp>
      <p:pic>
        <p:nvPicPr>
          <p:cNvPr id="10" name="Picture 9">
            <a:extLst>
              <a:ext uri="{FF2B5EF4-FFF2-40B4-BE49-F238E27FC236}">
                <a16:creationId xmlns:a16="http://schemas.microsoft.com/office/drawing/2014/main" id="{E034F557-3483-4922-BC85-AB4C11794AB1}"/>
              </a:ext>
            </a:extLst>
          </p:cNvPr>
          <p:cNvPicPr>
            <a:picLocks noChangeAspect="1"/>
          </p:cNvPicPr>
          <p:nvPr/>
        </p:nvPicPr>
        <p:blipFill>
          <a:blip r:embed="rId3"/>
          <a:stretch>
            <a:fillRect/>
          </a:stretch>
        </p:blipFill>
        <p:spPr>
          <a:xfrm>
            <a:off x="564776" y="1325186"/>
            <a:ext cx="8014447" cy="3259944"/>
          </a:xfrm>
          <a:prstGeom prst="rect">
            <a:avLst/>
          </a:prstGeom>
          <a:ln>
            <a:solidFill>
              <a:schemeClr val="accent1">
                <a:shade val="50000"/>
              </a:schemeClr>
            </a:solidFill>
          </a:ln>
        </p:spPr>
      </p:pic>
      <p:sp>
        <p:nvSpPr>
          <p:cNvPr id="13" name="Rectangle 12">
            <a:extLst>
              <a:ext uri="{FF2B5EF4-FFF2-40B4-BE49-F238E27FC236}">
                <a16:creationId xmlns:a16="http://schemas.microsoft.com/office/drawing/2014/main" id="{94DC67B6-8078-4CF6-A24A-D5E20CEA6549}"/>
              </a:ext>
            </a:extLst>
          </p:cNvPr>
          <p:cNvSpPr/>
          <p:nvPr/>
        </p:nvSpPr>
        <p:spPr>
          <a:xfrm>
            <a:off x="564776" y="1512241"/>
            <a:ext cx="8014447" cy="184416"/>
          </a:xfrm>
          <a:prstGeom prst="rect">
            <a:avLst/>
          </a:prstGeom>
          <a:solidFill>
            <a:schemeClr val="accent1">
              <a:alpha val="37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973DE3B-7DC5-42B7-B422-3D5FCF19A65E}"/>
              </a:ext>
            </a:extLst>
          </p:cNvPr>
          <p:cNvGrpSpPr/>
          <p:nvPr/>
        </p:nvGrpSpPr>
        <p:grpSpPr>
          <a:xfrm>
            <a:off x="3575376" y="1856004"/>
            <a:ext cx="4848624" cy="3073301"/>
            <a:chOff x="3575376" y="1856004"/>
            <a:chExt cx="4848624" cy="3073301"/>
          </a:xfrm>
        </p:grpSpPr>
        <p:sp>
          <p:nvSpPr>
            <p:cNvPr id="11" name="Rectangle 10">
              <a:extLst>
                <a:ext uri="{FF2B5EF4-FFF2-40B4-BE49-F238E27FC236}">
                  <a16:creationId xmlns:a16="http://schemas.microsoft.com/office/drawing/2014/main" id="{902FD112-6E70-4385-AB3A-D812B2C8E6AE}"/>
                </a:ext>
              </a:extLst>
            </p:cNvPr>
            <p:cNvSpPr/>
            <p:nvPr/>
          </p:nvSpPr>
          <p:spPr>
            <a:xfrm>
              <a:off x="3575376" y="1856004"/>
              <a:ext cx="4848624" cy="3073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Miriam Libre" panose="00000500000000000000" pitchFamily="2" charset="-79"/>
                  <a:cs typeface="Miriam Libre" panose="00000500000000000000" pitchFamily="2" charset="-79"/>
                </a:rPr>
                <a:t>Date</a:t>
              </a:r>
            </a:p>
            <a:p>
              <a:r>
                <a:rPr lang="en-US" sz="2000" dirty="0">
                  <a:solidFill>
                    <a:schemeClr val="bg1"/>
                  </a:solidFill>
                  <a:latin typeface="Miriam Libre" panose="00000500000000000000" pitchFamily="2" charset="-79"/>
                  <a:cs typeface="Miriam Libre" panose="00000500000000000000" pitchFamily="2" charset="-79"/>
                </a:rPr>
                <a:t>Jan 2009-Mar 2010</a:t>
              </a:r>
            </a:p>
            <a:p>
              <a:endParaRPr lang="en-US"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Value in $</a:t>
              </a:r>
            </a:p>
            <a:p>
              <a:r>
                <a:rPr lang="en-US" sz="2000" dirty="0">
                  <a:solidFill>
                    <a:schemeClr val="bg1"/>
                  </a:solidFill>
                  <a:latin typeface="Miriam Libre" panose="00000500000000000000" pitchFamily="2" charset="-79"/>
                  <a:cs typeface="Miriam Libre" panose="00000500000000000000" pitchFamily="2" charset="-79"/>
                </a:rPr>
                <a:t>basically nothing</a:t>
              </a:r>
            </a:p>
            <a:p>
              <a:endParaRPr lang="en-US" sz="2000"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Notes</a:t>
              </a:r>
              <a:endParaRPr lang="en-US" dirty="0">
                <a:solidFill>
                  <a:schemeClr val="bg1"/>
                </a:solidFill>
                <a:latin typeface="Miriam Libre" panose="00000500000000000000" pitchFamily="2" charset="-79"/>
                <a:cs typeface="Miriam Libre" panose="00000500000000000000" pitchFamily="2" charset="-79"/>
              </a:endParaRPr>
            </a:p>
            <a:p>
              <a:r>
                <a:rPr lang="en-US" sz="2000" i="1" dirty="0">
                  <a:solidFill>
                    <a:schemeClr val="bg1"/>
                  </a:solidFill>
                  <a:latin typeface="Miriam Libre" panose="00000500000000000000" pitchFamily="2" charset="-79"/>
                  <a:cs typeface="Miriam Libre" panose="00000500000000000000" pitchFamily="2" charset="-79"/>
                </a:rPr>
                <a:t>No exchanges or market, users were mainly cryptography fans who were sending bitcoins for hobby purposes representing low or no value.</a:t>
              </a:r>
            </a:p>
          </p:txBody>
        </p:sp>
        <p:pic>
          <p:nvPicPr>
            <p:cNvPr id="3" name="Picture 39">
              <a:extLst>
                <a:ext uri="{FF2B5EF4-FFF2-40B4-BE49-F238E27FC236}">
                  <a16:creationId xmlns:a16="http://schemas.microsoft.com/office/drawing/2014/main" id="{CFCD20AA-E5B0-4C94-B696-1B4085F0B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290" y="2004118"/>
              <a:ext cx="1609725" cy="1597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340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AA6E-C5F0-469E-847B-798F66C4431E}"/>
              </a:ext>
            </a:extLst>
          </p:cNvPr>
          <p:cNvSpPr>
            <a:spLocks noGrp="1"/>
          </p:cNvSpPr>
          <p:nvPr>
            <p:ph type="title"/>
          </p:nvPr>
        </p:nvSpPr>
        <p:spPr/>
        <p:txBody>
          <a:bodyPr/>
          <a:lstStyle/>
          <a:p>
            <a:r>
              <a:rPr lang="en-US" dirty="0"/>
              <a:t>Bitcoin Value History</a:t>
            </a:r>
          </a:p>
        </p:txBody>
      </p:sp>
      <p:pic>
        <p:nvPicPr>
          <p:cNvPr id="10" name="Picture 9">
            <a:extLst>
              <a:ext uri="{FF2B5EF4-FFF2-40B4-BE49-F238E27FC236}">
                <a16:creationId xmlns:a16="http://schemas.microsoft.com/office/drawing/2014/main" id="{E034F557-3483-4922-BC85-AB4C11794AB1}"/>
              </a:ext>
            </a:extLst>
          </p:cNvPr>
          <p:cNvPicPr>
            <a:picLocks noChangeAspect="1"/>
          </p:cNvPicPr>
          <p:nvPr/>
        </p:nvPicPr>
        <p:blipFill>
          <a:blip r:embed="rId3"/>
          <a:stretch>
            <a:fillRect/>
          </a:stretch>
        </p:blipFill>
        <p:spPr>
          <a:xfrm>
            <a:off x="564776" y="1325186"/>
            <a:ext cx="8014447" cy="3259944"/>
          </a:xfrm>
          <a:prstGeom prst="rect">
            <a:avLst/>
          </a:prstGeom>
          <a:ln>
            <a:solidFill>
              <a:schemeClr val="accent1">
                <a:shade val="50000"/>
              </a:schemeClr>
            </a:solidFill>
          </a:ln>
        </p:spPr>
      </p:pic>
      <p:sp>
        <p:nvSpPr>
          <p:cNvPr id="13" name="Rectangle 12">
            <a:extLst>
              <a:ext uri="{FF2B5EF4-FFF2-40B4-BE49-F238E27FC236}">
                <a16:creationId xmlns:a16="http://schemas.microsoft.com/office/drawing/2014/main" id="{94DC67B6-8078-4CF6-A24A-D5E20CEA6549}"/>
              </a:ext>
            </a:extLst>
          </p:cNvPr>
          <p:cNvSpPr/>
          <p:nvPr/>
        </p:nvSpPr>
        <p:spPr>
          <a:xfrm>
            <a:off x="569950" y="1701649"/>
            <a:ext cx="8014447" cy="320040"/>
          </a:xfrm>
          <a:prstGeom prst="rect">
            <a:avLst/>
          </a:prstGeom>
          <a:solidFill>
            <a:schemeClr val="accent1">
              <a:alpha val="37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8CB6329-9143-47F9-8CE4-3D5D5A5140D8}"/>
              </a:ext>
            </a:extLst>
          </p:cNvPr>
          <p:cNvGrpSpPr/>
          <p:nvPr/>
        </p:nvGrpSpPr>
        <p:grpSpPr>
          <a:xfrm>
            <a:off x="790113" y="1250716"/>
            <a:ext cx="6844683" cy="3192366"/>
            <a:chOff x="790113" y="1321740"/>
            <a:chExt cx="6844683" cy="3192366"/>
          </a:xfrm>
        </p:grpSpPr>
        <p:sp>
          <p:nvSpPr>
            <p:cNvPr id="11" name="Rectangle 10">
              <a:extLst>
                <a:ext uri="{FF2B5EF4-FFF2-40B4-BE49-F238E27FC236}">
                  <a16:creationId xmlns:a16="http://schemas.microsoft.com/office/drawing/2014/main" id="{902FD112-6E70-4385-AB3A-D812B2C8E6AE}"/>
                </a:ext>
              </a:extLst>
            </p:cNvPr>
            <p:cNvSpPr/>
            <p:nvPr/>
          </p:nvSpPr>
          <p:spPr>
            <a:xfrm>
              <a:off x="790113" y="2136278"/>
              <a:ext cx="6844683" cy="2377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Miriam Libre" panose="00000500000000000000" pitchFamily="2" charset="-79"/>
                  <a:cs typeface="Miriam Libre" panose="00000500000000000000" pitchFamily="2" charset="-79"/>
                </a:rPr>
                <a:t>Date</a:t>
              </a:r>
              <a:r>
                <a:rPr lang="en-US" b="1" dirty="0">
                  <a:solidFill>
                    <a:schemeClr val="bg1"/>
                  </a:solidFill>
                  <a:latin typeface="Miriam Libre" panose="00000500000000000000" pitchFamily="2" charset="-79"/>
                  <a:cs typeface="Miriam Libre" panose="00000500000000000000" pitchFamily="2" charset="-79"/>
                </a:rPr>
                <a:t>                                                                                            </a:t>
              </a:r>
              <a:r>
                <a:rPr lang="en-US" b="1" u="sng" dirty="0">
                  <a:solidFill>
                    <a:schemeClr val="bg1"/>
                  </a:solidFill>
                  <a:latin typeface="Miriam Libre" panose="00000500000000000000" pitchFamily="2" charset="-79"/>
                  <a:cs typeface="Miriam Libre" panose="00000500000000000000" pitchFamily="2" charset="-79"/>
                </a:rPr>
                <a:t>Value in $</a:t>
              </a:r>
            </a:p>
            <a:p>
              <a:r>
                <a:rPr lang="en-US" sz="2000" dirty="0">
                  <a:solidFill>
                    <a:schemeClr val="bg1"/>
                  </a:solidFill>
                  <a:latin typeface="Miriam Libre" panose="00000500000000000000" pitchFamily="2" charset="-79"/>
                  <a:cs typeface="Miriam Libre" panose="00000500000000000000" pitchFamily="2" charset="-79"/>
                </a:rPr>
                <a:t>May 22, 2010                                            Less than $0.01</a:t>
              </a:r>
            </a:p>
            <a:p>
              <a:endParaRPr lang="en-US" sz="2000"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Notes</a:t>
              </a:r>
            </a:p>
            <a:p>
              <a:r>
                <a:rPr lang="en-US" sz="2000" i="1" dirty="0">
                  <a:solidFill>
                    <a:schemeClr val="bg1"/>
                  </a:solidFill>
                  <a:latin typeface="Miriam Libre" panose="00000500000000000000" pitchFamily="2" charset="-79"/>
                  <a:cs typeface="Miriam Libre" panose="00000500000000000000" pitchFamily="2" charset="-79"/>
                </a:rPr>
                <a:t>Laszlo </a:t>
              </a:r>
              <a:r>
                <a:rPr lang="en-US" sz="2000" i="1" dirty="0" err="1">
                  <a:solidFill>
                    <a:schemeClr val="bg1"/>
                  </a:solidFill>
                  <a:latin typeface="Miriam Libre" panose="00000500000000000000" pitchFamily="2" charset="-79"/>
                  <a:cs typeface="Miriam Libre" panose="00000500000000000000" pitchFamily="2" charset="-79"/>
                </a:rPr>
                <a:t>Hanyecz</a:t>
              </a:r>
              <a:r>
                <a:rPr lang="en-US" sz="2000" i="1" dirty="0">
                  <a:solidFill>
                    <a:schemeClr val="bg1"/>
                  </a:solidFill>
                  <a:latin typeface="Miriam Libre" panose="00000500000000000000" pitchFamily="2" charset="-79"/>
                  <a:cs typeface="Miriam Libre" panose="00000500000000000000" pitchFamily="2" charset="-79"/>
                </a:rPr>
                <a:t> made the first real-world transaction by buying </a:t>
              </a:r>
              <a:r>
                <a:rPr lang="en-US" sz="2000" b="1" i="1" dirty="0">
                  <a:solidFill>
                    <a:schemeClr val="bg1"/>
                  </a:solidFill>
                  <a:latin typeface="Miriam Libre" panose="00000500000000000000" pitchFamily="2" charset="-79"/>
                  <a:cs typeface="Miriam Libre" panose="00000500000000000000" pitchFamily="2" charset="-79"/>
                </a:rPr>
                <a:t>two pizzas</a:t>
              </a:r>
              <a:r>
                <a:rPr lang="en-US" sz="2000" i="1" dirty="0">
                  <a:solidFill>
                    <a:schemeClr val="bg1"/>
                  </a:solidFill>
                  <a:latin typeface="Miriam Libre" panose="00000500000000000000" pitchFamily="2" charset="-79"/>
                  <a:cs typeface="Miriam Libre" panose="00000500000000000000" pitchFamily="2" charset="-79"/>
                </a:rPr>
                <a:t> in Jacksonville, Florida, for </a:t>
              </a:r>
              <a:r>
                <a:rPr lang="en-US" sz="2000" b="1" i="1" dirty="0">
                  <a:solidFill>
                    <a:schemeClr val="bg1"/>
                  </a:solidFill>
                  <a:latin typeface="Miriam Libre" panose="00000500000000000000" pitchFamily="2" charset="-79"/>
                  <a:cs typeface="Miriam Libre" panose="00000500000000000000" pitchFamily="2" charset="-79"/>
                </a:rPr>
                <a:t>10,000 BTC</a:t>
              </a:r>
              <a:r>
                <a:rPr lang="en-US" sz="2000" i="1" dirty="0">
                  <a:solidFill>
                    <a:schemeClr val="bg1"/>
                  </a:solidFill>
                  <a:latin typeface="Miriam Libre" panose="00000500000000000000" pitchFamily="2" charset="-79"/>
                  <a:cs typeface="Miriam Libre" panose="00000500000000000000" pitchFamily="2" charset="-79"/>
                </a:rPr>
                <a:t>, an amount that would surpass </a:t>
              </a:r>
              <a:r>
                <a:rPr lang="en-US" sz="2000" b="1" i="1" dirty="0">
                  <a:solidFill>
                    <a:schemeClr val="bg1"/>
                  </a:solidFill>
                  <a:latin typeface="Miriam Libre" panose="00000500000000000000" pitchFamily="2" charset="-79"/>
                  <a:cs typeface="Miriam Libre" panose="00000500000000000000" pitchFamily="2" charset="-79"/>
                </a:rPr>
                <a:t>$680 million</a:t>
              </a:r>
              <a:r>
                <a:rPr lang="en-US" sz="2000" i="1" dirty="0">
                  <a:solidFill>
                    <a:schemeClr val="bg1"/>
                  </a:solidFill>
                  <a:latin typeface="Miriam Libre" panose="00000500000000000000" pitchFamily="2" charset="-79"/>
                  <a:cs typeface="Miriam Libre" panose="00000500000000000000" pitchFamily="2" charset="-79"/>
                </a:rPr>
                <a:t> if held in November 2021.</a:t>
              </a:r>
            </a:p>
          </p:txBody>
        </p:sp>
        <p:grpSp>
          <p:nvGrpSpPr>
            <p:cNvPr id="6" name="Group 5">
              <a:extLst>
                <a:ext uri="{FF2B5EF4-FFF2-40B4-BE49-F238E27FC236}">
                  <a16:creationId xmlns:a16="http://schemas.microsoft.com/office/drawing/2014/main" id="{98983668-EA88-4097-82F9-3A89CB9D2843}"/>
                </a:ext>
              </a:extLst>
            </p:cNvPr>
            <p:cNvGrpSpPr/>
            <p:nvPr/>
          </p:nvGrpSpPr>
          <p:grpSpPr>
            <a:xfrm>
              <a:off x="2606408" y="1321740"/>
              <a:ext cx="2561337" cy="1720562"/>
              <a:chOff x="2606408" y="1321740"/>
              <a:chExt cx="2561337" cy="1720562"/>
            </a:xfrm>
          </p:grpSpPr>
          <p:pic>
            <p:nvPicPr>
              <p:cNvPr id="4" name="Picture 3">
                <a:extLst>
                  <a:ext uri="{FF2B5EF4-FFF2-40B4-BE49-F238E27FC236}">
                    <a16:creationId xmlns:a16="http://schemas.microsoft.com/office/drawing/2014/main" id="{FF7E0405-98FE-4361-A247-7141829BD0FA}"/>
                  </a:ext>
                </a:extLst>
              </p:cNvPr>
              <p:cNvPicPr>
                <a:picLocks noChangeAspect="1"/>
              </p:cNvPicPr>
              <p:nvPr/>
            </p:nvPicPr>
            <p:blipFill rotWithShape="1">
              <a:blip r:embed="rId4"/>
              <a:srcRect l="13107" t="30438" r="21814" b="3839"/>
              <a:stretch/>
            </p:blipFill>
            <p:spPr>
              <a:xfrm>
                <a:off x="2611582" y="1321740"/>
                <a:ext cx="2556163" cy="1720562"/>
              </a:xfrm>
              <a:prstGeom prst="rect">
                <a:avLst/>
              </a:prstGeom>
            </p:spPr>
          </p:pic>
          <p:sp>
            <p:nvSpPr>
              <p:cNvPr id="5" name="Rectangle 4">
                <a:extLst>
                  <a:ext uri="{FF2B5EF4-FFF2-40B4-BE49-F238E27FC236}">
                    <a16:creationId xmlns:a16="http://schemas.microsoft.com/office/drawing/2014/main" id="{8B815A21-B882-4812-8259-94210973645A}"/>
                  </a:ext>
                </a:extLst>
              </p:cNvPr>
              <p:cNvSpPr/>
              <p:nvPr/>
            </p:nvSpPr>
            <p:spPr>
              <a:xfrm>
                <a:off x="2606408" y="1321740"/>
                <a:ext cx="2561337" cy="17205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93425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34F557-3483-4922-BC85-AB4C11794AB1}"/>
              </a:ext>
            </a:extLst>
          </p:cNvPr>
          <p:cNvPicPr>
            <a:picLocks noChangeAspect="1"/>
          </p:cNvPicPr>
          <p:nvPr/>
        </p:nvPicPr>
        <p:blipFill>
          <a:blip r:embed="rId3"/>
          <a:stretch>
            <a:fillRect/>
          </a:stretch>
        </p:blipFill>
        <p:spPr>
          <a:xfrm>
            <a:off x="564776" y="1325186"/>
            <a:ext cx="8014447" cy="3259944"/>
          </a:xfrm>
          <a:prstGeom prst="rect">
            <a:avLst/>
          </a:prstGeom>
          <a:ln>
            <a:solidFill>
              <a:schemeClr val="accent1">
                <a:shade val="50000"/>
              </a:schemeClr>
            </a:solidFill>
          </a:ln>
        </p:spPr>
      </p:pic>
      <p:sp>
        <p:nvSpPr>
          <p:cNvPr id="13" name="Rectangle 12">
            <a:extLst>
              <a:ext uri="{FF2B5EF4-FFF2-40B4-BE49-F238E27FC236}">
                <a16:creationId xmlns:a16="http://schemas.microsoft.com/office/drawing/2014/main" id="{94DC67B6-8078-4CF6-A24A-D5E20CEA6549}"/>
              </a:ext>
            </a:extLst>
          </p:cNvPr>
          <p:cNvSpPr/>
          <p:nvPr/>
        </p:nvSpPr>
        <p:spPr>
          <a:xfrm>
            <a:off x="564775" y="2218149"/>
            <a:ext cx="8014447" cy="2360054"/>
          </a:xfrm>
          <a:prstGeom prst="rect">
            <a:avLst/>
          </a:prstGeom>
          <a:solidFill>
            <a:schemeClr val="accent1">
              <a:alpha val="37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A6E-C5F0-469E-847B-798F66C4431E}"/>
              </a:ext>
            </a:extLst>
          </p:cNvPr>
          <p:cNvSpPr>
            <a:spLocks noGrp="1"/>
          </p:cNvSpPr>
          <p:nvPr>
            <p:ph type="title"/>
          </p:nvPr>
        </p:nvSpPr>
        <p:spPr/>
        <p:txBody>
          <a:bodyPr/>
          <a:lstStyle/>
          <a:p>
            <a:r>
              <a:rPr lang="en-US" dirty="0"/>
              <a:t>Bitcoin Value History</a:t>
            </a:r>
          </a:p>
        </p:txBody>
      </p:sp>
      <p:grpSp>
        <p:nvGrpSpPr>
          <p:cNvPr id="3" name="Group 2">
            <a:extLst>
              <a:ext uri="{FF2B5EF4-FFF2-40B4-BE49-F238E27FC236}">
                <a16:creationId xmlns:a16="http://schemas.microsoft.com/office/drawing/2014/main" id="{1D025D61-9472-4DFE-965C-57DAB37A04BC}"/>
              </a:ext>
            </a:extLst>
          </p:cNvPr>
          <p:cNvGrpSpPr/>
          <p:nvPr/>
        </p:nvGrpSpPr>
        <p:grpSpPr>
          <a:xfrm>
            <a:off x="6187736" y="180959"/>
            <a:ext cx="2627791" cy="4781582"/>
            <a:chOff x="6187736" y="180959"/>
            <a:chExt cx="2627791" cy="4781582"/>
          </a:xfrm>
        </p:grpSpPr>
        <p:sp>
          <p:nvSpPr>
            <p:cNvPr id="11" name="Rectangle 10">
              <a:extLst>
                <a:ext uri="{FF2B5EF4-FFF2-40B4-BE49-F238E27FC236}">
                  <a16:creationId xmlns:a16="http://schemas.microsoft.com/office/drawing/2014/main" id="{902FD112-6E70-4385-AB3A-D812B2C8E6AE}"/>
                </a:ext>
              </a:extLst>
            </p:cNvPr>
            <p:cNvSpPr/>
            <p:nvPr/>
          </p:nvSpPr>
          <p:spPr>
            <a:xfrm>
              <a:off x="6187736" y="180959"/>
              <a:ext cx="2627791" cy="4248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Miriam Libre" panose="00000500000000000000" pitchFamily="2" charset="-79"/>
                  <a:cs typeface="Miriam Libre" panose="00000500000000000000" pitchFamily="2" charset="-79"/>
                </a:rPr>
                <a:t>Date</a:t>
              </a:r>
            </a:p>
            <a:p>
              <a:r>
                <a:rPr lang="en-US" sz="2000" dirty="0">
                  <a:solidFill>
                    <a:schemeClr val="bg1"/>
                  </a:solidFill>
                  <a:latin typeface="Miriam Libre" panose="00000500000000000000" pitchFamily="2" charset="-79"/>
                  <a:cs typeface="Miriam Libre" panose="00000500000000000000" pitchFamily="2" charset="-79"/>
                </a:rPr>
                <a:t>Nov 2013-Present</a:t>
              </a:r>
            </a:p>
            <a:p>
              <a:endParaRPr lang="en-US"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Value in $</a:t>
              </a:r>
            </a:p>
            <a:p>
              <a:r>
                <a:rPr lang="en-US" sz="2000" dirty="0">
                  <a:solidFill>
                    <a:schemeClr val="bg1"/>
                  </a:solidFill>
                  <a:latin typeface="Miriam Libre" panose="00000500000000000000" pitchFamily="2" charset="-79"/>
                  <a:cs typeface="Miriam Libre" panose="00000500000000000000" pitchFamily="2" charset="-79"/>
                </a:rPr>
                <a:t>Extremely Volatile</a:t>
              </a:r>
            </a:p>
            <a:p>
              <a:endParaRPr lang="en-US" sz="2000"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Notes</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Financial Crisis</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COVID-19</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Elon Musk/Tesla</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Coinbase</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Other Factors?</a:t>
              </a:r>
            </a:p>
          </p:txBody>
        </p:sp>
        <p:pic>
          <p:nvPicPr>
            <p:cNvPr id="4135" name="Picture 39" descr="Worried about the current Volatility?? Think big Picture… - Schenley Capital">
              <a:extLst>
                <a:ext uri="{FF2B5EF4-FFF2-40B4-BE49-F238E27FC236}">
                  <a16:creationId xmlns:a16="http://schemas.microsoft.com/office/drawing/2014/main" id="{9C4243CB-93EE-461E-B4E9-D565E8320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001" y="3661932"/>
              <a:ext cx="2094221" cy="1300609"/>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1786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19630</TotalTime>
  <Words>4773</Words>
  <Application>Microsoft Office PowerPoint</Application>
  <PresentationFormat>On-screen Show (16:9)</PresentationFormat>
  <Paragraphs>438</Paragraphs>
  <Slides>28</Slides>
  <Notes>27</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Courier New</vt:lpstr>
      <vt:lpstr>Calibri</vt:lpstr>
      <vt:lpstr>Times New Roman</vt:lpstr>
      <vt:lpstr>Krona One</vt:lpstr>
      <vt:lpstr>Symbol</vt:lpstr>
      <vt:lpstr>Miriam Libre</vt:lpstr>
      <vt:lpstr>Cambria</vt:lpstr>
      <vt:lpstr>Blue Grid Interface &amp; Sticky Notes Company Profile by Slidesgo</vt:lpstr>
      <vt:lpstr>Building Blocks of Blockchain</vt:lpstr>
      <vt:lpstr>Cultural Perceptions</vt:lpstr>
      <vt:lpstr>Blockchain: The Technology Behind It All</vt:lpstr>
      <vt:lpstr>The History of Blockchain</vt:lpstr>
      <vt:lpstr>Bitcoin &amp; Satoshi Nakamoto</vt:lpstr>
      <vt:lpstr>Jan 3, 2009 – Blockchain Arrives</vt:lpstr>
      <vt:lpstr>Bitcoin Value History</vt:lpstr>
      <vt:lpstr>Bitcoin Value History</vt:lpstr>
      <vt:lpstr>Bitcoin Value History</vt:lpstr>
      <vt:lpstr>Blockchain Beyond Bitcoin</vt:lpstr>
      <vt:lpstr>Blockchain &amp; The Web</vt:lpstr>
      <vt:lpstr>Blockchain &amp; The Web</vt:lpstr>
      <vt:lpstr>Blockchain &amp; The Web</vt:lpstr>
      <vt:lpstr>Blockchain Architecture</vt:lpstr>
      <vt:lpstr>Key Elements</vt:lpstr>
      <vt:lpstr>Unplugged Example</vt:lpstr>
      <vt:lpstr>Mining with Cryptography</vt:lpstr>
      <vt:lpstr>Interactive Demo</vt:lpstr>
      <vt:lpstr>Ethereum &amp; Smart Contracts</vt:lpstr>
      <vt:lpstr>Ethereum</vt:lpstr>
      <vt:lpstr>Smart Contracts &amp; Solidity</vt:lpstr>
      <vt:lpstr>Blockchain &amp; Society</vt:lpstr>
      <vt:lpstr>Controversy: Crime</vt:lpstr>
      <vt:lpstr>Controversy: The Environment </vt:lpstr>
      <vt:lpstr>Controversy: Crypto-Bubble</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cp:lastModifiedBy>
  <cp:revision>95</cp:revision>
  <dcterms:modified xsi:type="dcterms:W3CDTF">2022-06-23T11:38:40Z</dcterms:modified>
</cp:coreProperties>
</file>